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a Hamah Alfidaa" charset="1" panose="00000500000000000000"/>
      <p:regular r:id="rId10"/>
    </p:embeddedFont>
    <p:embeddedFont>
      <p:font typeface="Ara Hamah Alfidaa Italics" charset="1" panose="00000500000000000000"/>
      <p:regular r:id="rId11"/>
    </p:embeddedFont>
    <p:embeddedFont>
      <p:font typeface="Tek Tall Arabic" charset="1" panose="00000000000000000000"/>
      <p:regular r:id="rId12"/>
    </p:embeddedFont>
    <p:embeddedFont>
      <p:font typeface="Tek Tall Arabic Bold" charset="1" panose="00000000000000000000"/>
      <p:regular r:id="rId13"/>
    </p:embeddedFont>
    <p:embeddedFont>
      <p:font typeface="Tek Tall Arabic Thin" charset="1" panose="00000000000000000000"/>
      <p:regular r:id="rId14"/>
    </p:embeddedFont>
    <p:embeddedFont>
      <p:font typeface="Tek Tall Arabic Extra-Light" charset="1" panose="00000000000000000000"/>
      <p:regular r:id="rId15"/>
    </p:embeddedFont>
    <p:embeddedFont>
      <p:font typeface="Tek Tall Arabic Light" charset="1" panose="00000000000000000000"/>
      <p:regular r:id="rId16"/>
    </p:embeddedFont>
    <p:embeddedFont>
      <p:font typeface="Tek Tall Arabic Medium" charset="1" panose="00000000000000000000"/>
      <p:regular r:id="rId17"/>
    </p:embeddedFont>
    <p:embeddedFont>
      <p:font typeface="Tek Tall Arabic Semi-Bold" charset="1" panose="00000000000000000000"/>
      <p:regular r:id="rId18"/>
    </p:embeddedFont>
    <p:embeddedFont>
      <p:font typeface="TT Chocolates" charset="1" panose="02000503020000020003"/>
      <p:regular r:id="rId19"/>
    </p:embeddedFont>
    <p:embeddedFont>
      <p:font typeface="TT Chocolates Bold" charset="1" panose="02000803020000020003"/>
      <p:regular r:id="rId20"/>
    </p:embeddedFont>
    <p:embeddedFont>
      <p:font typeface="TT Chocolates Italics" charset="1" panose="02000503020000090003"/>
      <p:regular r:id="rId21"/>
    </p:embeddedFont>
    <p:embeddedFont>
      <p:font typeface="TT Chocolates Bold Italics" charset="1" panose="02000803030000090003"/>
      <p:regular r:id="rId22"/>
    </p:embeddedFont>
    <p:embeddedFont>
      <p:font typeface="TT Chocolates Extra-Light" charset="1" panose="02000503030000020003"/>
      <p:regular r:id="rId23"/>
    </p:embeddedFont>
    <p:embeddedFont>
      <p:font typeface="TT Chocolates Extra-Light Italics" charset="1" panose="02000503030000090003"/>
      <p:regular r:id="rId24"/>
    </p:embeddedFont>
    <p:embeddedFont>
      <p:font typeface="TT Chocolates Light Italics" charset="1" panose="02000503030000090003"/>
      <p:regular r:id="rId25"/>
    </p:embeddedFont>
    <p:embeddedFont>
      <p:font typeface="TT Chocolates Ultra-Bold" charset="1" panose="02000903040000020003"/>
      <p:regular r:id="rId26"/>
    </p:embeddedFont>
    <p:embeddedFont>
      <p:font typeface="TT Chocolates Ultra-Bold Italics" charset="1" panose="020009030500000900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2.jpeg" Type="http://schemas.openxmlformats.org/officeDocument/2006/relationships/image"/><Relationship Id="rId5" Target="https://youtu.be/9lNIwOOMVHk" TargetMode="External" Type="http://schemas.openxmlformats.org/officeDocument/2006/relationships/video"/></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2.jpeg" Type="http://schemas.openxmlformats.org/officeDocument/2006/relationships/image"/><Relationship Id="rId5" Target="https://youtu.be/z3owLTiEGJ4" TargetMode="External" Type="http://schemas.openxmlformats.org/officeDocument/2006/relationships/video"/></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3.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https://www.bloomberg.com/graphics/2023-generative-ai-bias/" TargetMode="External" Type="http://schemas.openxmlformats.org/officeDocument/2006/relationships/hyperlink"/><Relationship Id="rId6" Target="../media/image17.png" Type="http://schemas.openxmlformats.org/officeDocument/2006/relationships/image"/><Relationship Id="rId7" Target="https://www.bloomberg.com/graphics/2023-generative-ai-bias/" TargetMode="External" Type="http://schemas.openxmlformats.org/officeDocument/2006/relationships/hyperlink"/><Relationship Id="rId8" Target="https://www.bloomberg.com/graphics/2023-generative-ai-bias/" TargetMode="External" Type="http://schemas.openxmlformats.org/officeDocument/2006/relationships/hyperlink"/><Relationship Id="rId9" Target="../media/image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8.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20.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2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22.png" Type="http://schemas.openxmlformats.org/officeDocument/2006/relationships/image"/><Relationship Id="rId5" Target="https://www.google.com/search?q=ai+image+generation+naked&amp;sca_esv=589955183&amp;rlz=1C1ONGR_enIN1044IN1044&amp;biw=1536&amp;bih=730&amp;tbm=nws&amp;sxsrf=AM9HkKnjDLdP7BTxgAh120c-GV09jw18hA%3A1702338637552&amp;ei=TaB3ZbmmIeK7hbIPmL6CoAE&amp;ved=0ahUKEwj5gJ3OyYiDAxXiXUEAHRifABQQ4dUDCA0&amp;uact=5&amp;oq=ai+image+generation+naked&amp;gs_lp=Egxnd3Mtd2l6LW5ld3MiGWFpIGltYWdlIGdlbmVyYXRpb24gbmFrZWRI7g1Q7QdYmwxwAHgAkAEAmAFfoAGsBKoBATe4AQPIAQD4AQHCAggQABiABBiiBMICBRAhGKABwgIFEAAYgATCAgYQABgWGB6IBgE&amp;sclient=gws-wiz-news" TargetMode="External" Type="http://schemas.openxmlformats.org/officeDocument/2006/relationships/hyperlink"/></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https://www.google.com/search?q=paedophiles+using+ai&amp;sca_esv=589955183&amp;rlz=1C1ONGR_enIN1044IN1044&amp;tbm=nws&amp;sxsrf=AM9HkKmemdZ4htm28wq71rAIXRKw8ehi0Q:1702338669811&amp;source=lnt&amp;tbs=sbd:1&amp;sa=X&amp;ved=2ahUKEwiN983dyYiDAxVVX0EAHT9TCWQQpwV6BAgCEBM&amp;biw=1536&amp;bih=730&amp;dpr=1.25" TargetMode="External" Type="http://schemas.openxmlformats.org/officeDocument/2006/relationships/hyperlink"/></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https://www.linkedin.com/in/tinkvu/"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5268182" y="-772916"/>
            <a:ext cx="25077868" cy="17812091"/>
          </a:xfrm>
          <a:custGeom>
            <a:avLst/>
            <a:gdLst/>
            <a:ahLst/>
            <a:cxnLst/>
            <a:rect r="r" b="b" t="t" l="l"/>
            <a:pathLst>
              <a:path h="17812091" w="25077868">
                <a:moveTo>
                  <a:pt x="0" y="0"/>
                </a:moveTo>
                <a:lnTo>
                  <a:pt x="25077868" y="0"/>
                </a:lnTo>
                <a:lnTo>
                  <a:pt x="25077868" y="17812090"/>
                </a:lnTo>
                <a:lnTo>
                  <a:pt x="0" y="17812090"/>
                </a:lnTo>
                <a:lnTo>
                  <a:pt x="0" y="0"/>
                </a:lnTo>
                <a:close/>
              </a:path>
            </a:pathLst>
          </a:custGeom>
          <a:blipFill>
            <a:blip r:embed="rId3">
              <a:alphaModFix amt="53000"/>
            </a:blip>
            <a:stretch>
              <a:fillRect l="0" t="0" r="0" b="0"/>
            </a:stretch>
          </a:blipFill>
        </p:spPr>
      </p:sp>
      <p:sp>
        <p:nvSpPr>
          <p:cNvPr name="TextBox 4" id="4"/>
          <p:cNvSpPr txBox="true"/>
          <p:nvPr/>
        </p:nvSpPr>
        <p:spPr>
          <a:xfrm rot="0">
            <a:off x="1028700" y="3161728"/>
            <a:ext cx="8142943" cy="4668393"/>
          </a:xfrm>
          <a:prstGeom prst="rect">
            <a:avLst/>
          </a:prstGeom>
        </p:spPr>
        <p:txBody>
          <a:bodyPr anchor="t" rtlCol="false" tIns="0" lIns="0" bIns="0" rIns="0">
            <a:spAutoFit/>
          </a:bodyPr>
          <a:lstStyle/>
          <a:p>
            <a:pPr>
              <a:lnSpc>
                <a:spcPts val="11614"/>
              </a:lnSpc>
            </a:pPr>
            <a:r>
              <a:rPr lang="en-US" sz="15910">
                <a:solidFill>
                  <a:srgbClr val="FFFFFF"/>
                </a:solidFill>
                <a:latin typeface="Ara Hamah Alfidaa"/>
              </a:rPr>
              <a:t>ethical dimensions OF AI!</a:t>
            </a:r>
          </a:p>
        </p:txBody>
      </p:sp>
      <p:grpSp>
        <p:nvGrpSpPr>
          <p:cNvPr name="Group 5" id="5"/>
          <p:cNvGrpSpPr/>
          <p:nvPr/>
        </p:nvGrpSpPr>
        <p:grpSpPr>
          <a:xfrm rot="0">
            <a:off x="13062465" y="8427158"/>
            <a:ext cx="6102269" cy="635808"/>
            <a:chOff x="0" y="0"/>
            <a:chExt cx="3900488" cy="406400"/>
          </a:xfrm>
        </p:grpSpPr>
        <p:sp>
          <p:nvSpPr>
            <p:cNvPr name="Freeform 6" id="6"/>
            <p:cNvSpPr/>
            <p:nvPr/>
          </p:nvSpPr>
          <p:spPr>
            <a:xfrm flipH="false" flipV="false" rot="0">
              <a:off x="0" y="0"/>
              <a:ext cx="3900488" cy="406400"/>
            </a:xfrm>
            <a:custGeom>
              <a:avLst/>
              <a:gdLst/>
              <a:ahLst/>
              <a:cxnLst/>
              <a:rect r="r" b="b" t="t" l="l"/>
              <a:pathLst>
                <a:path h="406400" w="3900488">
                  <a:moveTo>
                    <a:pt x="3697288" y="0"/>
                  </a:moveTo>
                  <a:cubicBezTo>
                    <a:pt x="3809512" y="0"/>
                    <a:pt x="3900488" y="90976"/>
                    <a:pt x="3900488" y="203200"/>
                  </a:cubicBezTo>
                  <a:cubicBezTo>
                    <a:pt x="3900488" y="315424"/>
                    <a:pt x="3809512" y="406400"/>
                    <a:pt x="3697288" y="406400"/>
                  </a:cubicBezTo>
                  <a:lnTo>
                    <a:pt x="203200" y="406400"/>
                  </a:lnTo>
                  <a:cubicBezTo>
                    <a:pt x="90976" y="406400"/>
                    <a:pt x="0" y="315424"/>
                    <a:pt x="0" y="203200"/>
                  </a:cubicBezTo>
                  <a:cubicBezTo>
                    <a:pt x="0" y="90976"/>
                    <a:pt x="90976" y="0"/>
                    <a:pt x="203200" y="0"/>
                  </a:cubicBezTo>
                  <a:close/>
                </a:path>
              </a:pathLst>
            </a:custGeom>
            <a:solidFill>
              <a:srgbClr val="FFFFFF">
                <a:alpha val="85882"/>
              </a:srgbClr>
            </a:solidFill>
          </p:spPr>
        </p:sp>
        <p:sp>
          <p:nvSpPr>
            <p:cNvPr name="TextBox 7" id="7"/>
            <p:cNvSpPr txBox="true"/>
            <p:nvPr/>
          </p:nvSpPr>
          <p:spPr>
            <a:xfrm>
              <a:off x="0" y="28575"/>
              <a:ext cx="3900488" cy="377825"/>
            </a:xfrm>
            <a:prstGeom prst="rect">
              <a:avLst/>
            </a:prstGeom>
          </p:spPr>
          <p:txBody>
            <a:bodyPr anchor="ctr" rtlCol="false" tIns="50800" lIns="50800" bIns="50800" rIns="50800"/>
            <a:lstStyle/>
            <a:p>
              <a:pPr algn="ctr">
                <a:lnSpc>
                  <a:spcPts val="2386"/>
                </a:lnSpc>
              </a:pPr>
            </a:p>
          </p:txBody>
        </p:sp>
      </p:grpSp>
      <p:sp>
        <p:nvSpPr>
          <p:cNvPr name="TextBox 8" id="8"/>
          <p:cNvSpPr txBox="true"/>
          <p:nvPr/>
        </p:nvSpPr>
        <p:spPr>
          <a:xfrm rot="0">
            <a:off x="13497387" y="8530115"/>
            <a:ext cx="4658006" cy="382270"/>
          </a:xfrm>
          <a:prstGeom prst="rect">
            <a:avLst/>
          </a:prstGeom>
        </p:spPr>
        <p:txBody>
          <a:bodyPr anchor="t" rtlCol="false" tIns="0" lIns="0" bIns="0" rIns="0">
            <a:spAutoFit/>
          </a:bodyPr>
          <a:lstStyle/>
          <a:p>
            <a:pPr algn="ctr">
              <a:lnSpc>
                <a:spcPts val="3079"/>
              </a:lnSpc>
              <a:spcBef>
                <a:spcPct val="0"/>
              </a:spcBef>
            </a:pPr>
            <a:r>
              <a:rPr lang="en-US" sz="2199">
                <a:solidFill>
                  <a:srgbClr val="A036BB"/>
                </a:solidFill>
                <a:latin typeface="TT Chocolates Bold"/>
              </a:rPr>
              <a:t>Presented by Rinshad Choorappara</a:t>
            </a:r>
          </a:p>
        </p:txBody>
      </p:sp>
      <p:grpSp>
        <p:nvGrpSpPr>
          <p:cNvPr name="Group 9" id="9"/>
          <p:cNvGrpSpPr/>
          <p:nvPr/>
        </p:nvGrpSpPr>
        <p:grpSpPr>
          <a:xfrm rot="0">
            <a:off x="15717912" y="9258300"/>
            <a:ext cx="4874961" cy="635808"/>
            <a:chOff x="0" y="0"/>
            <a:chExt cx="3116009" cy="406400"/>
          </a:xfrm>
        </p:grpSpPr>
        <p:sp>
          <p:nvSpPr>
            <p:cNvPr name="Freeform 10" id="10"/>
            <p:cNvSpPr/>
            <p:nvPr/>
          </p:nvSpPr>
          <p:spPr>
            <a:xfrm flipH="false" flipV="false" rot="0">
              <a:off x="0" y="0"/>
              <a:ext cx="3116009" cy="406400"/>
            </a:xfrm>
            <a:custGeom>
              <a:avLst/>
              <a:gdLst/>
              <a:ahLst/>
              <a:cxnLst/>
              <a:rect r="r" b="b" t="t" l="l"/>
              <a:pathLst>
                <a:path h="406400" w="3116009">
                  <a:moveTo>
                    <a:pt x="2912809" y="0"/>
                  </a:moveTo>
                  <a:cubicBezTo>
                    <a:pt x="3025034" y="0"/>
                    <a:pt x="3116009" y="90976"/>
                    <a:pt x="3116009" y="203200"/>
                  </a:cubicBezTo>
                  <a:cubicBezTo>
                    <a:pt x="3116009" y="315424"/>
                    <a:pt x="3025034" y="406400"/>
                    <a:pt x="2912809" y="406400"/>
                  </a:cubicBezTo>
                  <a:lnTo>
                    <a:pt x="203200" y="406400"/>
                  </a:lnTo>
                  <a:cubicBezTo>
                    <a:pt x="90976" y="406400"/>
                    <a:pt x="0" y="315424"/>
                    <a:pt x="0" y="203200"/>
                  </a:cubicBezTo>
                  <a:cubicBezTo>
                    <a:pt x="0" y="90976"/>
                    <a:pt x="90976" y="0"/>
                    <a:pt x="203200" y="0"/>
                  </a:cubicBezTo>
                  <a:close/>
                </a:path>
              </a:pathLst>
            </a:custGeom>
            <a:solidFill>
              <a:srgbClr val="FFFFFF">
                <a:alpha val="85882"/>
              </a:srgbClr>
            </a:solidFill>
          </p:spPr>
        </p:sp>
        <p:sp>
          <p:nvSpPr>
            <p:cNvPr name="TextBox 11" id="11"/>
            <p:cNvSpPr txBox="true"/>
            <p:nvPr/>
          </p:nvSpPr>
          <p:spPr>
            <a:xfrm>
              <a:off x="0" y="28575"/>
              <a:ext cx="3116009" cy="377825"/>
            </a:xfrm>
            <a:prstGeom prst="rect">
              <a:avLst/>
            </a:prstGeom>
          </p:spPr>
          <p:txBody>
            <a:bodyPr anchor="ctr" rtlCol="false" tIns="50800" lIns="50800" bIns="50800" rIns="50800"/>
            <a:lstStyle/>
            <a:p>
              <a:pPr algn="ctr">
                <a:lnSpc>
                  <a:spcPts val="2386"/>
                </a:lnSpc>
              </a:pPr>
            </a:p>
          </p:txBody>
        </p:sp>
      </p:grpSp>
      <p:sp>
        <p:nvSpPr>
          <p:cNvPr name="TextBox 12" id="12"/>
          <p:cNvSpPr txBox="true"/>
          <p:nvPr/>
        </p:nvSpPr>
        <p:spPr>
          <a:xfrm rot="0">
            <a:off x="14930297" y="9361257"/>
            <a:ext cx="4658006" cy="382270"/>
          </a:xfrm>
          <a:prstGeom prst="rect">
            <a:avLst/>
          </a:prstGeom>
        </p:spPr>
        <p:txBody>
          <a:bodyPr anchor="t" rtlCol="false" tIns="0" lIns="0" bIns="0" rIns="0">
            <a:spAutoFit/>
          </a:bodyPr>
          <a:lstStyle/>
          <a:p>
            <a:pPr algn="ctr">
              <a:lnSpc>
                <a:spcPts val="3079"/>
              </a:lnSpc>
              <a:spcBef>
                <a:spcPct val="0"/>
              </a:spcBef>
            </a:pPr>
            <a:r>
              <a:rPr lang="en-US" sz="2199">
                <a:solidFill>
                  <a:srgbClr val="A036BB"/>
                </a:solidFill>
                <a:latin typeface="TT Chocolates Bold"/>
              </a:rPr>
              <a:t>12/12/2023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6981731" y="-181676"/>
            <a:ext cx="18116952" cy="12867951"/>
          </a:xfrm>
          <a:custGeom>
            <a:avLst/>
            <a:gdLst/>
            <a:ahLst/>
            <a:cxnLst/>
            <a:rect r="r" b="b" t="t" l="l"/>
            <a:pathLst>
              <a:path h="12867951" w="18116952">
                <a:moveTo>
                  <a:pt x="0" y="0"/>
                </a:moveTo>
                <a:lnTo>
                  <a:pt x="18116951" y="0"/>
                </a:lnTo>
                <a:lnTo>
                  <a:pt x="18116951" y="12867951"/>
                </a:lnTo>
                <a:lnTo>
                  <a:pt x="0" y="12867951"/>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3813310" y="1028700"/>
            <a:ext cx="10661381" cy="2035354"/>
          </a:xfrm>
          <a:custGeom>
            <a:avLst/>
            <a:gdLst/>
            <a:ahLst/>
            <a:cxnLst/>
            <a:rect r="r" b="b" t="t" l="l"/>
            <a:pathLst>
              <a:path h="2035354" w="10661381">
                <a:moveTo>
                  <a:pt x="0" y="0"/>
                </a:moveTo>
                <a:lnTo>
                  <a:pt x="10661380" y="0"/>
                </a:lnTo>
                <a:lnTo>
                  <a:pt x="10661380" y="2035354"/>
                </a:lnTo>
                <a:lnTo>
                  <a:pt x="0" y="20353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1548128" y="3629114"/>
            <a:ext cx="5370678" cy="5246370"/>
            <a:chOff x="0" y="0"/>
            <a:chExt cx="4828540" cy="4716780"/>
          </a:xfrm>
        </p:grpSpPr>
        <p:sp>
          <p:nvSpPr>
            <p:cNvPr name="Freeform 6" id="6"/>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6"/>
              <a:stretch>
                <a:fillRect l="-23202" t="0" r="-23202" b="0"/>
              </a:stretch>
            </a:blipFill>
          </p:spPr>
        </p:sp>
      </p:grpSp>
      <p:sp>
        <p:nvSpPr>
          <p:cNvPr name="TextBox 7" id="7"/>
          <p:cNvSpPr txBox="true"/>
          <p:nvPr/>
        </p:nvSpPr>
        <p:spPr>
          <a:xfrm rot="0">
            <a:off x="4227613" y="1472838"/>
            <a:ext cx="4916387" cy="739423"/>
          </a:xfrm>
          <a:prstGeom prst="rect">
            <a:avLst/>
          </a:prstGeom>
        </p:spPr>
        <p:txBody>
          <a:bodyPr anchor="t" rtlCol="false" tIns="0" lIns="0" bIns="0" rIns="0">
            <a:spAutoFit/>
          </a:bodyPr>
          <a:lstStyle/>
          <a:p>
            <a:pPr algn="ctr">
              <a:lnSpc>
                <a:spcPts val="5969"/>
              </a:lnSpc>
            </a:pPr>
            <a:r>
              <a:rPr lang="en-US" sz="4263" spc="656">
                <a:solidFill>
                  <a:srgbClr val="232E54"/>
                </a:solidFill>
                <a:latin typeface="Tek Tall Arabic Bold"/>
              </a:rPr>
              <a:t>AI Revolution:</a:t>
            </a:r>
          </a:p>
        </p:txBody>
      </p:sp>
      <p:sp>
        <p:nvSpPr>
          <p:cNvPr name="TextBox 8" id="8"/>
          <p:cNvSpPr txBox="true"/>
          <p:nvPr/>
        </p:nvSpPr>
        <p:spPr>
          <a:xfrm rot="0">
            <a:off x="1028700" y="3893909"/>
            <a:ext cx="9025190" cy="4640580"/>
          </a:xfrm>
          <a:prstGeom prst="rect">
            <a:avLst/>
          </a:prstGeom>
        </p:spPr>
        <p:txBody>
          <a:bodyPr anchor="t" rtlCol="false" tIns="0" lIns="0" bIns="0" rIns="0">
            <a:spAutoFit/>
          </a:bodyPr>
          <a:lstStyle/>
          <a:p>
            <a:pPr>
              <a:lnSpc>
                <a:spcPts val="4620"/>
              </a:lnSpc>
              <a:spcBef>
                <a:spcPct val="0"/>
              </a:spcBef>
            </a:pPr>
            <a:r>
              <a:rPr lang="en-US" sz="3300" spc="26">
                <a:solidFill>
                  <a:srgbClr val="FFFFFF"/>
                </a:solidFill>
                <a:latin typeface="TT Chocolates"/>
              </a:rPr>
              <a:t>Artificial intelligence (AI) is revolutionizing various aspects of our lives, from healthcare and finance to transportation and manufacturing. It is transforming industries, enhancing productivity, and improving our lives in countless ways. As AI continues to evolve, we can expect to see even more transformative applications that will shape our future.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2012453" y="2218314"/>
            <a:ext cx="16842284" cy="11962591"/>
          </a:xfrm>
          <a:custGeom>
            <a:avLst/>
            <a:gdLst/>
            <a:ahLst/>
            <a:cxnLst/>
            <a:rect r="r" b="b" t="t" l="l"/>
            <a:pathLst>
              <a:path h="11962591" w="16842284">
                <a:moveTo>
                  <a:pt x="0" y="0"/>
                </a:moveTo>
                <a:lnTo>
                  <a:pt x="16842283" y="0"/>
                </a:lnTo>
                <a:lnTo>
                  <a:pt x="16842283" y="11962590"/>
                </a:lnTo>
                <a:lnTo>
                  <a:pt x="0" y="11962590"/>
                </a:lnTo>
                <a:lnTo>
                  <a:pt x="0" y="0"/>
                </a:lnTo>
                <a:close/>
              </a:path>
            </a:pathLst>
          </a:custGeom>
          <a:blipFill>
            <a:blip r:embed="rId3">
              <a:alphaModFix amt="53000"/>
            </a:blip>
            <a:stretch>
              <a:fillRect l="0" t="0" r="0" b="0"/>
            </a:stretch>
          </a:blipFill>
        </p:spPr>
      </p:sp>
      <p:sp>
        <p:nvSpPr>
          <p:cNvPr name="TextBox 4" id="4"/>
          <p:cNvSpPr txBox="true"/>
          <p:nvPr/>
        </p:nvSpPr>
        <p:spPr>
          <a:xfrm rot="0">
            <a:off x="1028700" y="1023005"/>
            <a:ext cx="7701654" cy="2388870"/>
          </a:xfrm>
          <a:prstGeom prst="rect">
            <a:avLst/>
          </a:prstGeom>
        </p:spPr>
        <p:txBody>
          <a:bodyPr anchor="t" rtlCol="false" tIns="0" lIns="0" bIns="0" rIns="0">
            <a:spAutoFit/>
          </a:bodyPr>
          <a:lstStyle/>
          <a:p>
            <a:pPr>
              <a:lnSpc>
                <a:spcPts val="8640"/>
              </a:lnSpc>
            </a:pPr>
            <a:r>
              <a:rPr lang="en-US" sz="12000">
                <a:solidFill>
                  <a:srgbClr val="FFFFFF"/>
                </a:solidFill>
                <a:latin typeface="Ara Hamah Alfidaa"/>
              </a:rPr>
              <a:t>The invention of ai pin:</a:t>
            </a:r>
          </a:p>
        </p:txBody>
      </p:sp>
      <p:pic>
        <p:nvPicPr>
          <p:cNvPr name="Picture 5" id="5"/>
          <p:cNvPicPr>
            <a:picLocks noChangeAspect="true"/>
          </p:cNvPicPr>
          <p:nvPr>
            <a:videoFile r:link="rId5"/>
          </p:nvPr>
        </p:nvPicPr>
        <p:blipFill>
          <a:blip r:embed="rId4"/>
          <a:stretch>
            <a:fillRect/>
          </a:stretch>
        </p:blipFill>
        <p:spPr>
          <a:xfrm rot="0">
            <a:off x="3243954" y="3411875"/>
            <a:ext cx="10972800" cy="6172199"/>
          </a:xfrm>
          <a:prstGeom prst="rect">
            <a:avLst/>
          </a:prstGeom>
        </p:spPr>
      </p:pic>
      <p:sp>
        <p:nvSpPr>
          <p:cNvPr name="TextBox 6" id="6"/>
          <p:cNvSpPr txBox="true"/>
          <p:nvPr/>
        </p:nvSpPr>
        <p:spPr>
          <a:xfrm rot="0">
            <a:off x="9550773" y="971550"/>
            <a:ext cx="7708527" cy="481345"/>
          </a:xfrm>
          <a:prstGeom prst="rect">
            <a:avLst/>
          </a:prstGeom>
        </p:spPr>
        <p:txBody>
          <a:bodyPr anchor="t" rtlCol="false" tIns="0" lIns="0" bIns="0" rIns="0">
            <a:spAutoFit/>
          </a:bodyPr>
          <a:lstStyle/>
          <a:p>
            <a:pPr algn="r">
              <a:lnSpc>
                <a:spcPts val="3919"/>
              </a:lnSpc>
              <a:spcBef>
                <a:spcPct val="0"/>
              </a:spcBef>
            </a:pPr>
            <a:r>
              <a:rPr lang="en-US" sz="2799" spc="22">
                <a:solidFill>
                  <a:srgbClr val="FFFFFF"/>
                </a:solidFill>
                <a:latin typeface="TT Chocolates"/>
              </a:rPr>
              <a:t>AI Pin by Humane.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2012453" y="2218314"/>
            <a:ext cx="16842284" cy="11962591"/>
          </a:xfrm>
          <a:custGeom>
            <a:avLst/>
            <a:gdLst/>
            <a:ahLst/>
            <a:cxnLst/>
            <a:rect r="r" b="b" t="t" l="l"/>
            <a:pathLst>
              <a:path h="11962591" w="16842284">
                <a:moveTo>
                  <a:pt x="0" y="0"/>
                </a:moveTo>
                <a:lnTo>
                  <a:pt x="16842283" y="0"/>
                </a:lnTo>
                <a:lnTo>
                  <a:pt x="16842283" y="11962590"/>
                </a:lnTo>
                <a:lnTo>
                  <a:pt x="0" y="11962590"/>
                </a:lnTo>
                <a:lnTo>
                  <a:pt x="0" y="0"/>
                </a:lnTo>
                <a:close/>
              </a:path>
            </a:pathLst>
          </a:custGeom>
          <a:blipFill>
            <a:blip r:embed="rId3">
              <a:alphaModFix amt="53000"/>
            </a:blip>
            <a:stretch>
              <a:fillRect l="0" t="0" r="0" b="0"/>
            </a:stretch>
          </a:blipFill>
        </p:spPr>
      </p:sp>
      <p:sp>
        <p:nvSpPr>
          <p:cNvPr name="TextBox 4" id="4"/>
          <p:cNvSpPr txBox="true"/>
          <p:nvPr/>
        </p:nvSpPr>
        <p:spPr>
          <a:xfrm rot="0">
            <a:off x="1028700" y="1137305"/>
            <a:ext cx="7701654" cy="2809718"/>
          </a:xfrm>
          <a:prstGeom prst="rect">
            <a:avLst/>
          </a:prstGeom>
        </p:spPr>
        <p:txBody>
          <a:bodyPr anchor="t" rtlCol="false" tIns="0" lIns="0" bIns="0" rIns="0">
            <a:spAutoFit/>
          </a:bodyPr>
          <a:lstStyle/>
          <a:p>
            <a:pPr>
              <a:lnSpc>
                <a:spcPts val="10235"/>
              </a:lnSpc>
            </a:pPr>
            <a:r>
              <a:rPr lang="en-US" sz="14216">
                <a:solidFill>
                  <a:srgbClr val="FFFFFF"/>
                </a:solidFill>
                <a:latin typeface="Ara Hamah Alfidaa"/>
              </a:rPr>
              <a:t>AI/ar in healthcare:</a:t>
            </a:r>
          </a:p>
        </p:txBody>
      </p:sp>
      <p:sp>
        <p:nvSpPr>
          <p:cNvPr name="TextBox 5" id="5"/>
          <p:cNvSpPr txBox="true"/>
          <p:nvPr/>
        </p:nvSpPr>
        <p:spPr>
          <a:xfrm rot="0">
            <a:off x="9688281" y="971550"/>
            <a:ext cx="7708527" cy="1471945"/>
          </a:xfrm>
          <a:prstGeom prst="rect">
            <a:avLst/>
          </a:prstGeom>
        </p:spPr>
        <p:txBody>
          <a:bodyPr anchor="t" rtlCol="false" tIns="0" lIns="0" bIns="0" rIns="0">
            <a:spAutoFit/>
          </a:bodyPr>
          <a:lstStyle/>
          <a:p>
            <a:pPr algn="r">
              <a:lnSpc>
                <a:spcPts val="3919"/>
              </a:lnSpc>
              <a:spcBef>
                <a:spcPct val="0"/>
              </a:spcBef>
            </a:pPr>
            <a:r>
              <a:rPr lang="en-US" sz="2799" spc="22">
                <a:solidFill>
                  <a:srgbClr val="FFFFFF"/>
                </a:solidFill>
                <a:latin typeface="TT Chocolates"/>
              </a:rPr>
              <a:t>Have a look at this video. The concept of Atul Gupta on AR using on Healthcare (AI Virtual Assistant)</a:t>
            </a:r>
          </a:p>
        </p:txBody>
      </p:sp>
      <p:pic>
        <p:nvPicPr>
          <p:cNvPr name="Picture 6" id="6"/>
          <p:cNvPicPr>
            <a:picLocks noChangeAspect="true"/>
          </p:cNvPicPr>
          <p:nvPr>
            <a:videoFile r:link="rId5"/>
          </p:nvPr>
        </p:nvPicPr>
        <p:blipFill>
          <a:blip r:embed="rId4"/>
          <a:stretch>
            <a:fillRect/>
          </a:stretch>
        </p:blipFill>
        <p:spPr>
          <a:xfrm rot="0">
            <a:off x="4002451" y="3947023"/>
            <a:ext cx="10283097" cy="5784242"/>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982702" y="4596765"/>
            <a:ext cx="14322596" cy="1855470"/>
          </a:xfrm>
          <a:prstGeom prst="rect">
            <a:avLst/>
          </a:prstGeom>
        </p:spPr>
        <p:txBody>
          <a:bodyPr anchor="t" rtlCol="false" tIns="0" lIns="0" bIns="0" rIns="0">
            <a:spAutoFit/>
          </a:bodyPr>
          <a:lstStyle/>
          <a:p>
            <a:pPr algn="ctr">
              <a:lnSpc>
                <a:spcPts val="6240"/>
              </a:lnSpc>
            </a:pPr>
            <a:r>
              <a:rPr lang="en-US" sz="12000">
                <a:solidFill>
                  <a:srgbClr val="FFFFFF"/>
                </a:solidFill>
                <a:latin typeface="Ara Hamah Alfidaa"/>
              </a:rPr>
              <a:t>Now let’s talk about challenges of ai!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3642261" y="-226306"/>
            <a:ext cx="18116952" cy="12867951"/>
          </a:xfrm>
          <a:custGeom>
            <a:avLst/>
            <a:gdLst/>
            <a:ahLst/>
            <a:cxnLst/>
            <a:rect r="r" b="b" t="t" l="l"/>
            <a:pathLst>
              <a:path h="12867951" w="18116952">
                <a:moveTo>
                  <a:pt x="0" y="0"/>
                </a:moveTo>
                <a:lnTo>
                  <a:pt x="18116951" y="0"/>
                </a:lnTo>
                <a:lnTo>
                  <a:pt x="18116951" y="12867951"/>
                </a:lnTo>
                <a:lnTo>
                  <a:pt x="0" y="12867951"/>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3813310" y="1028700"/>
            <a:ext cx="10661381" cy="2035354"/>
          </a:xfrm>
          <a:custGeom>
            <a:avLst/>
            <a:gdLst/>
            <a:ahLst/>
            <a:cxnLst/>
            <a:rect r="r" b="b" t="t" l="l"/>
            <a:pathLst>
              <a:path h="2035354" w="10661381">
                <a:moveTo>
                  <a:pt x="0" y="0"/>
                </a:moveTo>
                <a:lnTo>
                  <a:pt x="10661380" y="0"/>
                </a:lnTo>
                <a:lnTo>
                  <a:pt x="10661380" y="2035354"/>
                </a:lnTo>
                <a:lnTo>
                  <a:pt x="0" y="20353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227613" y="1629041"/>
            <a:ext cx="4916387" cy="739423"/>
          </a:xfrm>
          <a:prstGeom prst="rect">
            <a:avLst/>
          </a:prstGeom>
        </p:spPr>
        <p:txBody>
          <a:bodyPr anchor="t" rtlCol="false" tIns="0" lIns="0" bIns="0" rIns="0">
            <a:spAutoFit/>
          </a:bodyPr>
          <a:lstStyle/>
          <a:p>
            <a:pPr algn="ctr">
              <a:lnSpc>
                <a:spcPts val="5969"/>
              </a:lnSpc>
            </a:pPr>
            <a:r>
              <a:rPr lang="en-US" sz="4263" spc="656">
                <a:solidFill>
                  <a:srgbClr val="232E54"/>
                </a:solidFill>
                <a:latin typeface="Tek Tall Arabic Bold"/>
              </a:rPr>
              <a:t>AI Challenges:</a:t>
            </a:r>
          </a:p>
        </p:txBody>
      </p:sp>
      <p:sp>
        <p:nvSpPr>
          <p:cNvPr name="TextBox 6" id="6"/>
          <p:cNvSpPr txBox="true"/>
          <p:nvPr/>
        </p:nvSpPr>
        <p:spPr>
          <a:xfrm rot="0">
            <a:off x="470833" y="3559189"/>
            <a:ext cx="8673167" cy="6383655"/>
          </a:xfrm>
          <a:prstGeom prst="rect">
            <a:avLst/>
          </a:prstGeom>
        </p:spPr>
        <p:txBody>
          <a:bodyPr anchor="t" rtlCol="false" tIns="0" lIns="0" bIns="0" rIns="0">
            <a:spAutoFit/>
          </a:bodyPr>
          <a:lstStyle/>
          <a:p>
            <a:pPr>
              <a:lnSpc>
                <a:spcPts val="4620"/>
              </a:lnSpc>
            </a:pPr>
            <a:r>
              <a:rPr lang="en-US" sz="3300" spc="26">
                <a:solidFill>
                  <a:srgbClr val="FFFFFF"/>
                </a:solidFill>
                <a:latin typeface="TT Chocolates"/>
              </a:rPr>
              <a:t>Ethical Concerns:</a:t>
            </a:r>
          </a:p>
          <a:p>
            <a:pPr marL="712470" indent="-356235" lvl="1">
              <a:lnSpc>
                <a:spcPts val="4620"/>
              </a:lnSpc>
              <a:buFont typeface="Arial"/>
              <a:buChar char="•"/>
            </a:pPr>
            <a:r>
              <a:rPr lang="en-US" sz="3300" spc="26">
                <a:solidFill>
                  <a:srgbClr val="FFFFFF"/>
                </a:solidFill>
                <a:latin typeface="TT Chocolates"/>
              </a:rPr>
              <a:t>Bias and Fairness: AI systems can inherit biases present in their training data, leading to unfair and discriminatory outcomes, particularly against certain demographics.</a:t>
            </a:r>
          </a:p>
          <a:p>
            <a:pPr marL="712470" indent="-356235" lvl="1">
              <a:lnSpc>
                <a:spcPts val="4620"/>
              </a:lnSpc>
              <a:buFont typeface="Arial"/>
              <a:buChar char="•"/>
            </a:pPr>
            <a:r>
              <a:rPr lang="en-US" sz="3300" spc="26">
                <a:solidFill>
                  <a:srgbClr val="FFFFFF"/>
                </a:solidFill>
                <a:latin typeface="TT Chocolates"/>
              </a:rPr>
              <a:t>Transparency: The lack of transparency in AI algorithms can make it difficult to understand how decisions are made, raising concerns about accountability and ethical use.</a:t>
            </a:r>
          </a:p>
          <a:p>
            <a:pPr>
              <a:lnSpc>
                <a:spcPts val="4620"/>
              </a:lnSpc>
              <a:spcBef>
                <a:spcPct val="0"/>
              </a:spcBef>
            </a:pPr>
          </a:p>
        </p:txBody>
      </p:sp>
      <p:sp>
        <p:nvSpPr>
          <p:cNvPr name="TextBox 7" id="7"/>
          <p:cNvSpPr txBox="true"/>
          <p:nvPr/>
        </p:nvSpPr>
        <p:spPr>
          <a:xfrm rot="0">
            <a:off x="9545664" y="3408708"/>
            <a:ext cx="8143069" cy="6534136"/>
          </a:xfrm>
          <a:prstGeom prst="rect">
            <a:avLst/>
          </a:prstGeom>
        </p:spPr>
        <p:txBody>
          <a:bodyPr anchor="t" rtlCol="false" tIns="0" lIns="0" bIns="0" rIns="0">
            <a:spAutoFit/>
          </a:bodyPr>
          <a:lstStyle/>
          <a:p>
            <a:pPr algn="r">
              <a:lnSpc>
                <a:spcPts val="4337"/>
              </a:lnSpc>
            </a:pPr>
            <a:r>
              <a:rPr lang="en-US" sz="3098" spc="24">
                <a:solidFill>
                  <a:srgbClr val="FFFFFF"/>
                </a:solidFill>
                <a:latin typeface="TT Chocolates"/>
              </a:rPr>
              <a:t>Job Displacement and Economic Impact:</a:t>
            </a:r>
          </a:p>
          <a:p>
            <a:pPr algn="r" marL="668924" indent="-334462" lvl="1">
              <a:lnSpc>
                <a:spcPts val="4337"/>
              </a:lnSpc>
              <a:buFont typeface="Arial"/>
              <a:buChar char="•"/>
            </a:pPr>
            <a:r>
              <a:rPr lang="en-US" sz="3098" spc="24">
                <a:solidFill>
                  <a:srgbClr val="FFFFFF"/>
                </a:solidFill>
                <a:latin typeface="TT Chocolates"/>
              </a:rPr>
              <a:t>Automation: The widespread adoption of AI and automation technologies in various industries may lead to job displacement, potentially causing economic and social disruptions.</a:t>
            </a:r>
          </a:p>
          <a:p>
            <a:pPr algn="r" marL="668924" indent="-334462" lvl="1">
              <a:lnSpc>
                <a:spcPts val="4337"/>
              </a:lnSpc>
              <a:buFont typeface="Arial"/>
              <a:buChar char="•"/>
            </a:pPr>
            <a:r>
              <a:rPr lang="en-US" sz="3098" spc="24">
                <a:solidFill>
                  <a:srgbClr val="FFFFFF"/>
                </a:solidFill>
                <a:latin typeface="TT Chocolates"/>
              </a:rPr>
              <a:t>Skill G</a:t>
            </a:r>
            <a:r>
              <a:rPr lang="en-US" sz="3098" spc="24">
                <a:solidFill>
                  <a:srgbClr val="FFFFFF"/>
                </a:solidFill>
                <a:latin typeface="TT Chocolates"/>
              </a:rPr>
              <a:t>aps: The rapid evolution of AI requires a workforce with updated skills. There is a challenge in ensuring that education and training programs keep pace with the changing demands of the job market.</a:t>
            </a:r>
          </a:p>
          <a:p>
            <a:pPr algn="r">
              <a:lnSpc>
                <a:spcPts val="4337"/>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3642261" y="-226306"/>
            <a:ext cx="18116952" cy="12867951"/>
          </a:xfrm>
          <a:custGeom>
            <a:avLst/>
            <a:gdLst/>
            <a:ahLst/>
            <a:cxnLst/>
            <a:rect r="r" b="b" t="t" l="l"/>
            <a:pathLst>
              <a:path h="12867951" w="18116952">
                <a:moveTo>
                  <a:pt x="0" y="0"/>
                </a:moveTo>
                <a:lnTo>
                  <a:pt x="18116951" y="0"/>
                </a:lnTo>
                <a:lnTo>
                  <a:pt x="18116951" y="12867951"/>
                </a:lnTo>
                <a:lnTo>
                  <a:pt x="0" y="12867951"/>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1028700" y="1028700"/>
            <a:ext cx="6870927" cy="1311722"/>
          </a:xfrm>
          <a:custGeom>
            <a:avLst/>
            <a:gdLst/>
            <a:ahLst/>
            <a:cxnLst/>
            <a:rect r="r" b="b" t="t" l="l"/>
            <a:pathLst>
              <a:path h="1311722" w="6870927">
                <a:moveTo>
                  <a:pt x="0" y="0"/>
                </a:moveTo>
                <a:lnTo>
                  <a:pt x="6870927" y="0"/>
                </a:lnTo>
                <a:lnTo>
                  <a:pt x="6870927" y="1311722"/>
                </a:lnTo>
                <a:lnTo>
                  <a:pt x="0" y="1311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95705" y="1410312"/>
            <a:ext cx="3168458" cy="481824"/>
          </a:xfrm>
          <a:prstGeom prst="rect">
            <a:avLst/>
          </a:prstGeom>
        </p:spPr>
        <p:txBody>
          <a:bodyPr anchor="t" rtlCol="false" tIns="0" lIns="0" bIns="0" rIns="0">
            <a:spAutoFit/>
          </a:bodyPr>
          <a:lstStyle/>
          <a:p>
            <a:pPr algn="ctr">
              <a:lnSpc>
                <a:spcPts val="3847"/>
              </a:lnSpc>
            </a:pPr>
            <a:r>
              <a:rPr lang="en-US" sz="2747" spc="423">
                <a:solidFill>
                  <a:srgbClr val="232E54"/>
                </a:solidFill>
                <a:latin typeface="Tek Tall Arabic Bold"/>
              </a:rPr>
              <a:t>AI Challenges:</a:t>
            </a:r>
          </a:p>
        </p:txBody>
      </p:sp>
      <p:sp>
        <p:nvSpPr>
          <p:cNvPr name="TextBox 6" id="6"/>
          <p:cNvSpPr txBox="true"/>
          <p:nvPr/>
        </p:nvSpPr>
        <p:spPr>
          <a:xfrm rot="0">
            <a:off x="470833" y="2977742"/>
            <a:ext cx="8673167" cy="6383655"/>
          </a:xfrm>
          <a:prstGeom prst="rect">
            <a:avLst/>
          </a:prstGeom>
        </p:spPr>
        <p:txBody>
          <a:bodyPr anchor="t" rtlCol="false" tIns="0" lIns="0" bIns="0" rIns="0">
            <a:spAutoFit/>
          </a:bodyPr>
          <a:lstStyle/>
          <a:p>
            <a:pPr>
              <a:lnSpc>
                <a:spcPts val="4620"/>
              </a:lnSpc>
            </a:pPr>
            <a:r>
              <a:rPr lang="en-US" sz="3300" spc="26">
                <a:solidFill>
                  <a:srgbClr val="FFFFFF"/>
                </a:solidFill>
                <a:latin typeface="TT Chocolates"/>
              </a:rPr>
              <a:t>Privacy and Security:</a:t>
            </a:r>
          </a:p>
          <a:p>
            <a:pPr marL="712470" indent="-356235" lvl="1">
              <a:lnSpc>
                <a:spcPts val="4620"/>
              </a:lnSpc>
              <a:buFont typeface="Arial"/>
              <a:buChar char="•"/>
            </a:pPr>
            <a:r>
              <a:rPr lang="en-US" sz="3300" spc="26">
                <a:solidFill>
                  <a:srgbClr val="FFFFFF"/>
                </a:solidFill>
                <a:latin typeface="TT Chocolates"/>
              </a:rPr>
              <a:t>Data Privacy: AI systems often rely on vast amounts of personal data, raising concerns about individual privacy and the potential misuse of sensitive information.</a:t>
            </a:r>
          </a:p>
          <a:p>
            <a:pPr marL="712470" indent="-356235" lvl="1">
              <a:lnSpc>
                <a:spcPts val="4620"/>
              </a:lnSpc>
              <a:buFont typeface="Arial"/>
              <a:buChar char="•"/>
            </a:pPr>
            <a:r>
              <a:rPr lang="en-US" sz="3300" spc="26">
                <a:solidFill>
                  <a:srgbClr val="FFFFFF"/>
                </a:solidFill>
                <a:latin typeface="TT Chocolates"/>
              </a:rPr>
              <a:t>Cybe</a:t>
            </a:r>
            <a:r>
              <a:rPr lang="en-US" sz="3300" spc="26">
                <a:solidFill>
                  <a:srgbClr val="FFFFFF"/>
                </a:solidFill>
                <a:latin typeface="TT Chocolates"/>
              </a:rPr>
              <a:t>rsecurity: The integration of AI into critical systems increases the attack surface, posing new challenges for cybersecurity and the potential for malicious use of AI.</a:t>
            </a:r>
          </a:p>
          <a:p>
            <a:pPr>
              <a:lnSpc>
                <a:spcPts val="4620"/>
              </a:lnSpc>
              <a:spcBef>
                <a:spcPct val="0"/>
              </a:spcBef>
            </a:pPr>
          </a:p>
        </p:txBody>
      </p:sp>
      <p:sp>
        <p:nvSpPr>
          <p:cNvPr name="TextBox 7" id="7"/>
          <p:cNvSpPr txBox="true"/>
          <p:nvPr/>
        </p:nvSpPr>
        <p:spPr>
          <a:xfrm rot="0">
            <a:off x="9501035" y="2987267"/>
            <a:ext cx="8143069" cy="6534136"/>
          </a:xfrm>
          <a:prstGeom prst="rect">
            <a:avLst/>
          </a:prstGeom>
        </p:spPr>
        <p:txBody>
          <a:bodyPr anchor="t" rtlCol="false" tIns="0" lIns="0" bIns="0" rIns="0">
            <a:spAutoFit/>
          </a:bodyPr>
          <a:lstStyle/>
          <a:p>
            <a:pPr algn="r">
              <a:lnSpc>
                <a:spcPts val="4337"/>
              </a:lnSpc>
            </a:pPr>
            <a:r>
              <a:rPr lang="en-US" sz="3098" spc="24">
                <a:solidFill>
                  <a:srgbClr val="FFFFFF"/>
                </a:solidFill>
                <a:latin typeface="TT Chocolates"/>
              </a:rPr>
              <a:t>Lack of Standardization and Regulation:</a:t>
            </a:r>
          </a:p>
          <a:p>
            <a:pPr algn="r" marL="668924" indent="-334462" lvl="1">
              <a:lnSpc>
                <a:spcPts val="4337"/>
              </a:lnSpc>
              <a:buFont typeface="Arial"/>
              <a:buChar char="•"/>
            </a:pPr>
            <a:r>
              <a:rPr lang="en-US" sz="3098" spc="24">
                <a:solidFill>
                  <a:srgbClr val="FFFFFF"/>
                </a:solidFill>
                <a:latin typeface="TT Chocolates"/>
              </a:rPr>
              <a:t>Interoperability: The absence of standardized protocols and formats in AI development can hinder interoperability between different systems and platforms.</a:t>
            </a:r>
          </a:p>
          <a:p>
            <a:pPr algn="r" marL="668924" indent="-334462" lvl="1">
              <a:lnSpc>
                <a:spcPts val="4337"/>
              </a:lnSpc>
              <a:buFont typeface="Arial"/>
              <a:buChar char="•"/>
            </a:pPr>
            <a:r>
              <a:rPr lang="en-US" sz="3098" spc="24">
                <a:solidFill>
                  <a:srgbClr val="FFFFFF"/>
                </a:solidFill>
                <a:latin typeface="TT Chocolates"/>
              </a:rPr>
              <a:t>Regulatory G</a:t>
            </a:r>
            <a:r>
              <a:rPr lang="en-US" sz="3098" spc="24">
                <a:solidFill>
                  <a:srgbClr val="FFFFFF"/>
                </a:solidFill>
                <a:latin typeface="TT Chocolates"/>
              </a:rPr>
              <a:t>aps: Rapid technological advancements often outpace the development of comprehensive regulatory frameworks, leading to challenges in ensuring responsible and ethical AI deployment.</a:t>
            </a:r>
          </a:p>
          <a:p>
            <a:pPr algn="r">
              <a:lnSpc>
                <a:spcPts val="4337"/>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3642261" y="-226306"/>
            <a:ext cx="18116952" cy="12867951"/>
          </a:xfrm>
          <a:custGeom>
            <a:avLst/>
            <a:gdLst/>
            <a:ahLst/>
            <a:cxnLst/>
            <a:rect r="r" b="b" t="t" l="l"/>
            <a:pathLst>
              <a:path h="12867951" w="18116952">
                <a:moveTo>
                  <a:pt x="0" y="0"/>
                </a:moveTo>
                <a:lnTo>
                  <a:pt x="18116951" y="0"/>
                </a:lnTo>
                <a:lnTo>
                  <a:pt x="18116951" y="12867951"/>
                </a:lnTo>
                <a:lnTo>
                  <a:pt x="0" y="12867951"/>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10388373" y="4487639"/>
            <a:ext cx="6870927" cy="1311722"/>
          </a:xfrm>
          <a:custGeom>
            <a:avLst/>
            <a:gdLst/>
            <a:ahLst/>
            <a:cxnLst/>
            <a:rect r="r" b="b" t="t" l="l"/>
            <a:pathLst>
              <a:path h="1311722" w="6870927">
                <a:moveTo>
                  <a:pt x="0" y="0"/>
                </a:moveTo>
                <a:lnTo>
                  <a:pt x="6870927" y="0"/>
                </a:lnTo>
                <a:lnTo>
                  <a:pt x="6870927" y="1311722"/>
                </a:lnTo>
                <a:lnTo>
                  <a:pt x="0" y="1311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704055" y="4869250"/>
            <a:ext cx="3168458" cy="481824"/>
          </a:xfrm>
          <a:prstGeom prst="rect">
            <a:avLst/>
          </a:prstGeom>
        </p:spPr>
        <p:txBody>
          <a:bodyPr anchor="t" rtlCol="false" tIns="0" lIns="0" bIns="0" rIns="0">
            <a:spAutoFit/>
          </a:bodyPr>
          <a:lstStyle/>
          <a:p>
            <a:pPr algn="ctr">
              <a:lnSpc>
                <a:spcPts val="3847"/>
              </a:lnSpc>
            </a:pPr>
            <a:r>
              <a:rPr lang="en-US" sz="2747" spc="423">
                <a:solidFill>
                  <a:srgbClr val="232E54"/>
                </a:solidFill>
                <a:latin typeface="Tek Tall Arabic Bold"/>
              </a:rPr>
              <a:t>AI Challenges:</a:t>
            </a:r>
          </a:p>
        </p:txBody>
      </p:sp>
      <p:sp>
        <p:nvSpPr>
          <p:cNvPr name="TextBox 6" id="6"/>
          <p:cNvSpPr txBox="true"/>
          <p:nvPr/>
        </p:nvSpPr>
        <p:spPr>
          <a:xfrm rot="0">
            <a:off x="1028700" y="1988409"/>
            <a:ext cx="8673167" cy="7545705"/>
          </a:xfrm>
          <a:prstGeom prst="rect">
            <a:avLst/>
          </a:prstGeom>
        </p:spPr>
        <p:txBody>
          <a:bodyPr anchor="t" rtlCol="false" tIns="0" lIns="0" bIns="0" rIns="0">
            <a:spAutoFit/>
          </a:bodyPr>
          <a:lstStyle/>
          <a:p>
            <a:pPr>
              <a:lnSpc>
                <a:spcPts val="4620"/>
              </a:lnSpc>
            </a:pPr>
            <a:r>
              <a:rPr lang="en-US" sz="3300" spc="26">
                <a:solidFill>
                  <a:srgbClr val="FFFFFF"/>
                </a:solidFill>
                <a:latin typeface="TT Chocolates"/>
              </a:rPr>
              <a:t>Limited Understanding and Trust:</a:t>
            </a:r>
          </a:p>
          <a:p>
            <a:pPr marL="712470" indent="-356235" lvl="1">
              <a:lnSpc>
                <a:spcPts val="4620"/>
              </a:lnSpc>
              <a:buFont typeface="Arial"/>
              <a:buChar char="•"/>
            </a:pPr>
            <a:r>
              <a:rPr lang="en-US" sz="3300" spc="26">
                <a:solidFill>
                  <a:srgbClr val="FFFFFF"/>
                </a:solidFill>
                <a:latin typeface="TT Chocolates"/>
              </a:rPr>
              <a:t>Explainability: AI models, particularly complex ones like deep neural networks, may lack explainability, making it challenging for users and stakeholders to trust and understand their decision-making processes.</a:t>
            </a:r>
          </a:p>
          <a:p>
            <a:pPr marL="712470" indent="-356235" lvl="1">
              <a:lnSpc>
                <a:spcPts val="4620"/>
              </a:lnSpc>
              <a:buFont typeface="Arial"/>
              <a:buChar char="•"/>
            </a:pPr>
            <a:r>
              <a:rPr lang="en-US" sz="3300" spc="26">
                <a:solidFill>
                  <a:srgbClr val="FFFFFF"/>
                </a:solidFill>
                <a:latin typeface="TT Chocolates"/>
              </a:rPr>
              <a:t>Public Pe</a:t>
            </a:r>
            <a:r>
              <a:rPr lang="en-US" sz="3300" spc="26">
                <a:solidFill>
                  <a:srgbClr val="FFFFFF"/>
                </a:solidFill>
                <a:latin typeface="TT Chocolates"/>
              </a:rPr>
              <a:t>rception: There is a need to address misconceptions and fears about AI among the general public. Building trust through transparent communication is crucial for widespread acceptance.</a:t>
            </a:r>
          </a:p>
          <a:p>
            <a:pPr>
              <a:lnSpc>
                <a:spcPts val="462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3736863" y="312991"/>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p:nvPr/>
        </p:nvGrpSpPr>
        <p:grpSpPr>
          <a:xfrm rot="1532244">
            <a:off x="-2656945" y="-3693497"/>
            <a:ext cx="9623341" cy="14184035"/>
            <a:chOff x="0" y="0"/>
            <a:chExt cx="2534543" cy="3735713"/>
          </a:xfrm>
        </p:grpSpPr>
        <p:sp>
          <p:nvSpPr>
            <p:cNvPr name="Freeform 5" id="5"/>
            <p:cNvSpPr/>
            <p:nvPr/>
          </p:nvSpPr>
          <p:spPr>
            <a:xfrm flipH="false" flipV="false" rot="0">
              <a:off x="0" y="0"/>
              <a:ext cx="2534543" cy="3735713"/>
            </a:xfrm>
            <a:custGeom>
              <a:avLst/>
              <a:gdLst/>
              <a:ahLst/>
              <a:cxnLst/>
              <a:rect r="r" b="b" t="t" l="l"/>
              <a:pathLst>
                <a:path h="3735713" w="2534543">
                  <a:moveTo>
                    <a:pt x="12067" y="0"/>
                  </a:moveTo>
                  <a:lnTo>
                    <a:pt x="2522475" y="0"/>
                  </a:lnTo>
                  <a:cubicBezTo>
                    <a:pt x="2529140" y="0"/>
                    <a:pt x="2534543" y="5403"/>
                    <a:pt x="2534543" y="12067"/>
                  </a:cubicBezTo>
                  <a:lnTo>
                    <a:pt x="2534543" y="3723646"/>
                  </a:lnTo>
                  <a:cubicBezTo>
                    <a:pt x="2534543" y="3730310"/>
                    <a:pt x="2529140" y="3735713"/>
                    <a:pt x="2522475" y="3735713"/>
                  </a:cubicBezTo>
                  <a:lnTo>
                    <a:pt x="12067" y="3735713"/>
                  </a:lnTo>
                  <a:cubicBezTo>
                    <a:pt x="5403" y="3735713"/>
                    <a:pt x="0" y="3730310"/>
                    <a:pt x="0" y="3723646"/>
                  </a:cubicBezTo>
                  <a:lnTo>
                    <a:pt x="0" y="12067"/>
                  </a:lnTo>
                  <a:cubicBezTo>
                    <a:pt x="0" y="5403"/>
                    <a:pt x="5403" y="0"/>
                    <a:pt x="12067" y="0"/>
                  </a:cubicBezTo>
                  <a:close/>
                </a:path>
              </a:pathLst>
            </a:custGeom>
            <a:solidFill>
              <a:srgbClr val="FFFCF3">
                <a:alpha val="40784"/>
              </a:srgbClr>
            </a:solidFill>
          </p:spPr>
        </p:sp>
        <p:sp>
          <p:nvSpPr>
            <p:cNvPr name="TextBox 6" id="6"/>
            <p:cNvSpPr txBox="true"/>
            <p:nvPr/>
          </p:nvSpPr>
          <p:spPr>
            <a:xfrm>
              <a:off x="0" y="28575"/>
              <a:ext cx="2534543" cy="3707138"/>
            </a:xfrm>
            <a:prstGeom prst="rect">
              <a:avLst/>
            </a:prstGeom>
          </p:spPr>
          <p:txBody>
            <a:bodyPr anchor="ctr" rtlCol="false" tIns="50800" lIns="50800" bIns="50800" rIns="50800"/>
            <a:lstStyle/>
            <a:p>
              <a:pPr algn="ctr">
                <a:lnSpc>
                  <a:spcPts val="2534"/>
                </a:lnSpc>
              </a:pPr>
            </a:p>
          </p:txBody>
        </p:sp>
      </p:grpSp>
      <p:sp>
        <p:nvSpPr>
          <p:cNvPr name="Freeform 7" id="7"/>
          <p:cNvSpPr/>
          <p:nvPr/>
        </p:nvSpPr>
        <p:spPr>
          <a:xfrm flipH="false" flipV="false" rot="5981493">
            <a:off x="-2531986" y="4666843"/>
            <a:ext cx="10051055" cy="3643507"/>
          </a:xfrm>
          <a:custGeom>
            <a:avLst/>
            <a:gdLst/>
            <a:ahLst/>
            <a:cxnLst/>
            <a:rect r="r" b="b" t="t" l="l"/>
            <a:pathLst>
              <a:path h="3643507" w="10051055">
                <a:moveTo>
                  <a:pt x="0" y="0"/>
                </a:moveTo>
                <a:lnTo>
                  <a:pt x="10051055" y="0"/>
                </a:lnTo>
                <a:lnTo>
                  <a:pt x="10051055" y="3643508"/>
                </a:lnTo>
                <a:lnTo>
                  <a:pt x="0" y="3643508"/>
                </a:lnTo>
                <a:lnTo>
                  <a:pt x="0" y="0"/>
                </a:lnTo>
                <a:close/>
              </a:path>
            </a:pathLst>
          </a:custGeom>
          <a:blipFill>
            <a:blip r:embed="rId4"/>
            <a:stretch>
              <a:fillRect l="0" t="0" r="0" b="0"/>
            </a:stretch>
          </a:blipFill>
        </p:spPr>
      </p:sp>
      <p:sp>
        <p:nvSpPr>
          <p:cNvPr name="TextBox 8" id="8"/>
          <p:cNvSpPr txBox="true"/>
          <p:nvPr/>
        </p:nvSpPr>
        <p:spPr>
          <a:xfrm rot="0">
            <a:off x="8477178" y="885825"/>
            <a:ext cx="9445318" cy="2883356"/>
          </a:xfrm>
          <a:prstGeom prst="rect">
            <a:avLst/>
          </a:prstGeom>
        </p:spPr>
        <p:txBody>
          <a:bodyPr anchor="t" rtlCol="false" tIns="0" lIns="0" bIns="0" rIns="0">
            <a:spAutoFit/>
          </a:bodyPr>
          <a:lstStyle/>
          <a:p>
            <a:pPr algn="r">
              <a:lnSpc>
                <a:spcPts val="10255"/>
              </a:lnSpc>
            </a:pPr>
            <a:r>
              <a:rPr lang="en-US" sz="16278">
                <a:solidFill>
                  <a:srgbClr val="FFFFFF"/>
                </a:solidFill>
                <a:latin typeface="Ara Hamah Alfidaa"/>
              </a:rPr>
              <a:t>Carbon footprint</a:t>
            </a:r>
          </a:p>
        </p:txBody>
      </p:sp>
      <p:sp>
        <p:nvSpPr>
          <p:cNvPr name="TextBox 9" id="9"/>
          <p:cNvSpPr txBox="true"/>
          <p:nvPr/>
        </p:nvSpPr>
        <p:spPr>
          <a:xfrm rot="0">
            <a:off x="8383705" y="3475205"/>
            <a:ext cx="9538791" cy="5960110"/>
          </a:xfrm>
          <a:prstGeom prst="rect">
            <a:avLst/>
          </a:prstGeom>
        </p:spPr>
        <p:txBody>
          <a:bodyPr anchor="t" rtlCol="false" tIns="0" lIns="0" bIns="0" rIns="0">
            <a:spAutoFit/>
          </a:bodyPr>
          <a:lstStyle/>
          <a:p>
            <a:pPr algn="r">
              <a:lnSpc>
                <a:spcPts val="4340"/>
              </a:lnSpc>
              <a:spcBef>
                <a:spcPct val="0"/>
              </a:spcBef>
            </a:pPr>
            <a:r>
              <a:rPr lang="en-US" sz="3100" spc="24">
                <a:solidFill>
                  <a:srgbClr val="FFFFFF"/>
                </a:solidFill>
                <a:latin typeface="TT Chocolates"/>
              </a:rPr>
              <a:t>Generative AI and other AI technologies have a high carbon footprint. This is because they require a lot of computing power, which is often generated by fossil fuels. There are a number of things that can be done to reduce the carbon footprint of AI and ML, such as using more efficient hardware and cloud computing. AI can also be used to reduce carbon emissions in other sectors, such as buildings, transportation, manufacturing, and agriculture. As AI and ML technology continues to develop, we can expect to see even more innovative ways to reduce our carbon footprint.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5322489">
            <a:off x="4471711" y="-1871268"/>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a:grpSpLocks noChangeAspect="true"/>
          </p:cNvGrpSpPr>
          <p:nvPr/>
        </p:nvGrpSpPr>
        <p:grpSpPr>
          <a:xfrm rot="0">
            <a:off x="11528387" y="950607"/>
            <a:ext cx="5866018" cy="8385786"/>
            <a:chOff x="0" y="0"/>
            <a:chExt cx="4434840" cy="6339840"/>
          </a:xfrm>
        </p:grpSpPr>
        <p:sp>
          <p:nvSpPr>
            <p:cNvPr name="Freeform 5" id="5"/>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4"/>
              <a:stretch>
                <a:fillRect l="-59073" t="0" r="-59073" b="0"/>
              </a:stretch>
            </a:blipFill>
          </p:spPr>
        </p:sp>
        <p:sp>
          <p:nvSpPr>
            <p:cNvPr name="Freeform 6" id="6"/>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7" id="7"/>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8" id="8"/>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9" id="9"/>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name="TextBox 10" id="10"/>
          <p:cNvSpPr txBox="true"/>
          <p:nvPr/>
        </p:nvSpPr>
        <p:spPr>
          <a:xfrm rot="0">
            <a:off x="1028700" y="2198984"/>
            <a:ext cx="9530696" cy="2498638"/>
          </a:xfrm>
          <a:prstGeom prst="rect">
            <a:avLst/>
          </a:prstGeom>
        </p:spPr>
        <p:txBody>
          <a:bodyPr anchor="t" rtlCol="false" tIns="0" lIns="0" bIns="0" rIns="0">
            <a:spAutoFit/>
          </a:bodyPr>
          <a:lstStyle/>
          <a:p>
            <a:pPr>
              <a:lnSpc>
                <a:spcPts val="9210"/>
              </a:lnSpc>
            </a:pPr>
            <a:r>
              <a:rPr lang="en-US" sz="11808">
                <a:solidFill>
                  <a:srgbClr val="FFFFFF"/>
                </a:solidFill>
                <a:latin typeface="Ara Hamah Alfidaa"/>
              </a:rPr>
              <a:t>Privacy concerns with ai</a:t>
            </a:r>
          </a:p>
        </p:txBody>
      </p:sp>
      <p:sp>
        <p:nvSpPr>
          <p:cNvPr name="TextBox 11" id="11"/>
          <p:cNvSpPr txBox="true"/>
          <p:nvPr/>
        </p:nvSpPr>
        <p:spPr>
          <a:xfrm rot="0">
            <a:off x="1028700" y="4820941"/>
            <a:ext cx="10047344" cy="3733800"/>
          </a:xfrm>
          <a:prstGeom prst="rect">
            <a:avLst/>
          </a:prstGeom>
        </p:spPr>
        <p:txBody>
          <a:bodyPr anchor="t" rtlCol="false" tIns="0" lIns="0" bIns="0" rIns="0">
            <a:spAutoFit/>
          </a:bodyPr>
          <a:lstStyle/>
          <a:p>
            <a:pPr marL="647702" indent="-323851" lvl="1">
              <a:lnSpc>
                <a:spcPts val="4200"/>
              </a:lnSpc>
              <a:buFont typeface="Arial"/>
              <a:buChar char="•"/>
            </a:pPr>
            <a:r>
              <a:rPr lang="en-US" sz="3000" spc="24">
                <a:solidFill>
                  <a:srgbClr val="FFFFFF"/>
                </a:solidFill>
                <a:latin typeface="TT Chocolates"/>
              </a:rPr>
              <a:t>AI's reliance on personal data raises privacy concerns, including unauthorized access and biases.</a:t>
            </a:r>
          </a:p>
          <a:p>
            <a:pPr marL="647702" indent="-323851" lvl="1">
              <a:lnSpc>
                <a:spcPts val="4200"/>
              </a:lnSpc>
              <a:buFont typeface="Arial"/>
              <a:buChar char="•"/>
            </a:pPr>
            <a:r>
              <a:rPr lang="en-US" sz="3000" spc="24">
                <a:solidFill>
                  <a:srgbClr val="FFFFFF"/>
                </a:solidFill>
                <a:latin typeface="TT Chocolates"/>
              </a:rPr>
              <a:t>AI can exacerbate or mitigate privacy risks, depending on its use.</a:t>
            </a:r>
          </a:p>
          <a:p>
            <a:pPr marL="647702" indent="-323851" lvl="1">
              <a:lnSpc>
                <a:spcPts val="4200"/>
              </a:lnSpc>
              <a:buFont typeface="Arial"/>
              <a:buChar char="•"/>
            </a:pPr>
            <a:r>
              <a:rPr lang="en-US" sz="3000" spc="24">
                <a:solidFill>
                  <a:srgbClr val="FFFFFF"/>
                </a:solidFill>
                <a:latin typeface="TT Chocolates"/>
              </a:rPr>
              <a:t>Robust data protection, transparency, and awareness are key to safeguarding privacy in AI.</a:t>
            </a:r>
          </a:p>
          <a:p>
            <a:pPr>
              <a:lnSpc>
                <a:spcPts val="420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514982" y="1028700"/>
            <a:ext cx="12759070" cy="8229600"/>
            <a:chOff x="0" y="0"/>
            <a:chExt cx="6350000" cy="4095750"/>
          </a:xfrm>
        </p:grpSpPr>
        <p:sp>
          <p:nvSpPr>
            <p:cNvPr name="Freeform 5" id="5">
              <a:hlinkClick r:id="rId5" tooltip="https://www.bloomberg.com/graphics/2023-generative-ai-bias/"/>
            </p:cNvPr>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6"/>
              <a:stretch>
                <a:fillRect l="-17030" t="0" r="-17030" b="0"/>
              </a:stretch>
            </a:blipFill>
          </p:spPr>
        </p:sp>
        <p:sp>
          <p:nvSpPr>
            <p:cNvPr name="Freeform 6" id="6">
              <a:hlinkClick r:id="rId7" tooltip="https://www.bloomberg.com/graphics/2023-generative-ai-bias/"/>
            </p:cNvPr>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a:hlinkClick r:id="rId8" tooltip="https://www.bloomberg.com/graphics/2023-generative-ai-bias/"/>
            </p:cNvPr>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Freeform 8" id="8"/>
          <p:cNvSpPr/>
          <p:nvPr/>
        </p:nvSpPr>
        <p:spPr>
          <a:xfrm flipH="false" flipV="false" rot="-10800000">
            <a:off x="12062993" y="4961178"/>
            <a:ext cx="5413426" cy="4655547"/>
          </a:xfrm>
          <a:custGeom>
            <a:avLst/>
            <a:gdLst/>
            <a:ahLst/>
            <a:cxnLst/>
            <a:rect r="r" b="b" t="t" l="l"/>
            <a:pathLst>
              <a:path h="4655547" w="5413426">
                <a:moveTo>
                  <a:pt x="0" y="0"/>
                </a:moveTo>
                <a:lnTo>
                  <a:pt x="5413426" y="0"/>
                </a:lnTo>
                <a:lnTo>
                  <a:pt x="5413426" y="4655547"/>
                </a:lnTo>
                <a:lnTo>
                  <a:pt x="0" y="46555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2786390" y="6797238"/>
            <a:ext cx="3966633" cy="658622"/>
          </a:xfrm>
          <a:prstGeom prst="rect">
            <a:avLst/>
          </a:prstGeom>
        </p:spPr>
        <p:txBody>
          <a:bodyPr anchor="t" rtlCol="false" tIns="0" lIns="0" bIns="0" rIns="0">
            <a:spAutoFit/>
          </a:bodyPr>
          <a:lstStyle/>
          <a:p>
            <a:pPr>
              <a:lnSpc>
                <a:spcPts val="2599"/>
              </a:lnSpc>
            </a:pPr>
            <a:r>
              <a:rPr lang="en-US" sz="2300" spc="18">
                <a:solidFill>
                  <a:srgbClr val="001E70"/>
                </a:solidFill>
                <a:latin typeface="TT Chocolates Bold"/>
              </a:rPr>
              <a:t>Let’s have a look at this article on Generative AI.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2308915" y="-8391979"/>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TextBox 5" id="5"/>
          <p:cNvSpPr txBox="true"/>
          <p:nvPr/>
        </p:nvSpPr>
        <p:spPr>
          <a:xfrm rot="0">
            <a:off x="2535734" y="2474595"/>
            <a:ext cx="13216533" cy="5652135"/>
          </a:xfrm>
          <a:prstGeom prst="rect">
            <a:avLst/>
          </a:prstGeom>
        </p:spPr>
        <p:txBody>
          <a:bodyPr anchor="t" rtlCol="false" tIns="0" lIns="0" bIns="0" rIns="0">
            <a:spAutoFit/>
          </a:bodyPr>
          <a:lstStyle/>
          <a:p>
            <a:pPr algn="ctr">
              <a:lnSpc>
                <a:spcPts val="10920"/>
              </a:lnSpc>
            </a:pPr>
            <a:r>
              <a:rPr lang="en-US" sz="12000">
                <a:solidFill>
                  <a:srgbClr val="E2F1FF"/>
                </a:solidFill>
                <a:latin typeface="Ara Hamah Alfidaa"/>
              </a:rPr>
              <a:t>What is ai?</a:t>
            </a:r>
          </a:p>
          <a:p>
            <a:pPr algn="ctr">
              <a:lnSpc>
                <a:spcPts val="10920"/>
              </a:lnSpc>
            </a:pPr>
            <a:r>
              <a:rPr lang="en-US" sz="12000">
                <a:solidFill>
                  <a:srgbClr val="E2F1FF"/>
                </a:solidFill>
                <a:latin typeface="Ara Hamah Alfidaa"/>
              </a:rPr>
              <a:t>What are ethics?</a:t>
            </a:r>
          </a:p>
          <a:p>
            <a:pPr algn="ctr">
              <a:lnSpc>
                <a:spcPts val="10920"/>
              </a:lnSpc>
            </a:pPr>
            <a:r>
              <a:rPr lang="en-US" sz="12000">
                <a:solidFill>
                  <a:srgbClr val="E2F1FF"/>
                </a:solidFill>
                <a:latin typeface="Ara Hamah Alfidaa"/>
              </a:rPr>
              <a:t>what about ethical dimensions of ai?</a:t>
            </a:r>
          </a:p>
        </p:txBody>
      </p:sp>
      <p:sp>
        <p:nvSpPr>
          <p:cNvPr name="Freeform 6" id="6"/>
          <p:cNvSpPr/>
          <p:nvPr/>
        </p:nvSpPr>
        <p:spPr>
          <a:xfrm flipH="true" flipV="false" rot="-607588">
            <a:off x="-2078383" y="216595"/>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028700" y="3883660"/>
            <a:ext cx="12905974" cy="2462530"/>
          </a:xfrm>
          <a:prstGeom prst="rect">
            <a:avLst/>
          </a:prstGeom>
        </p:spPr>
        <p:txBody>
          <a:bodyPr anchor="t" rtlCol="false" tIns="0" lIns="0" bIns="0" rIns="0">
            <a:spAutoFit/>
          </a:bodyPr>
          <a:lstStyle/>
          <a:p>
            <a:pPr>
              <a:lnSpc>
                <a:spcPts val="3919"/>
              </a:lnSpc>
            </a:pPr>
            <a:r>
              <a:rPr lang="en-US" sz="2799" spc="22">
                <a:solidFill>
                  <a:srgbClr val="FFFFFF"/>
                </a:solidFill>
                <a:latin typeface="TT Chocolates Bold"/>
              </a:rPr>
              <a:t>To conclude on this:</a:t>
            </a:r>
          </a:p>
          <a:p>
            <a:pPr>
              <a:lnSpc>
                <a:spcPts val="3919"/>
              </a:lnSpc>
              <a:spcBef>
                <a:spcPct val="0"/>
              </a:spcBef>
            </a:pPr>
            <a:r>
              <a:rPr lang="en-US" sz="2799" spc="22">
                <a:solidFill>
                  <a:srgbClr val="FFFFFF"/>
                </a:solidFill>
                <a:latin typeface="TT Chocolates"/>
              </a:rPr>
              <a:t>Generative AI systems can amplify existing biases, leading to harmful outcomes. Addressing these biases requires careful data selection, bias detection, and transparency. As generative AI evolves, proactive bias mitigation is crucial for responsible and ethical use.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2308915" y="-8391979"/>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TextBox 5" id="5"/>
          <p:cNvSpPr txBox="true"/>
          <p:nvPr/>
        </p:nvSpPr>
        <p:spPr>
          <a:xfrm rot="0">
            <a:off x="3105537" y="3213436"/>
            <a:ext cx="12076925" cy="4962036"/>
          </a:xfrm>
          <a:prstGeom prst="rect">
            <a:avLst/>
          </a:prstGeom>
        </p:spPr>
        <p:txBody>
          <a:bodyPr anchor="t" rtlCol="false" tIns="0" lIns="0" bIns="0" rIns="0">
            <a:spAutoFit/>
          </a:bodyPr>
          <a:lstStyle/>
          <a:p>
            <a:pPr algn="ctr">
              <a:lnSpc>
                <a:spcPts val="12696"/>
              </a:lnSpc>
            </a:pPr>
            <a:r>
              <a:rPr lang="en-US" sz="13952">
                <a:solidFill>
                  <a:srgbClr val="FFFFFF"/>
                </a:solidFill>
                <a:latin typeface="Ara Hamah Alfidaa"/>
              </a:rPr>
              <a:t>Now let’s see authorities taking action for ai ethics!</a:t>
            </a:r>
          </a:p>
        </p:txBody>
      </p:sp>
      <p:sp>
        <p:nvSpPr>
          <p:cNvPr name="Freeform 6" id="6"/>
          <p:cNvSpPr/>
          <p:nvPr/>
        </p:nvSpPr>
        <p:spPr>
          <a:xfrm flipH="true" flipV="false" rot="-607588">
            <a:off x="-2078383" y="216595"/>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5322489">
            <a:off x="4471711" y="-1871268"/>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a:grpSpLocks noChangeAspect="true"/>
          </p:cNvGrpSpPr>
          <p:nvPr/>
        </p:nvGrpSpPr>
        <p:grpSpPr>
          <a:xfrm rot="0">
            <a:off x="11528387" y="950607"/>
            <a:ext cx="5866018" cy="8385786"/>
            <a:chOff x="0" y="0"/>
            <a:chExt cx="4434840" cy="6339840"/>
          </a:xfrm>
        </p:grpSpPr>
        <p:sp>
          <p:nvSpPr>
            <p:cNvPr name="Freeform 5" id="5"/>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4"/>
              <a:stretch>
                <a:fillRect l="-52831" t="0" r="-52831" b="0"/>
              </a:stretch>
            </a:blipFill>
          </p:spPr>
        </p:sp>
        <p:sp>
          <p:nvSpPr>
            <p:cNvPr name="Freeform 6" id="6"/>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7" id="7"/>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8" id="8"/>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9" id="9"/>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name="TextBox 10" id="10"/>
          <p:cNvSpPr txBox="true"/>
          <p:nvPr/>
        </p:nvSpPr>
        <p:spPr>
          <a:xfrm rot="0">
            <a:off x="1043222" y="1495425"/>
            <a:ext cx="9808195" cy="2535555"/>
          </a:xfrm>
          <a:prstGeom prst="rect">
            <a:avLst/>
          </a:prstGeom>
        </p:spPr>
        <p:txBody>
          <a:bodyPr anchor="t" rtlCol="false" tIns="0" lIns="0" bIns="0" rIns="0">
            <a:spAutoFit/>
          </a:bodyPr>
          <a:lstStyle/>
          <a:p>
            <a:pPr>
              <a:lnSpc>
                <a:spcPts val="9360"/>
              </a:lnSpc>
            </a:pPr>
            <a:r>
              <a:rPr lang="en-US" sz="12000">
                <a:solidFill>
                  <a:srgbClr val="FFFFFF"/>
                </a:solidFill>
                <a:latin typeface="Ara Hamah Alfidaa"/>
              </a:rPr>
              <a:t>AI ACT by European union</a:t>
            </a:r>
          </a:p>
        </p:txBody>
      </p:sp>
      <p:sp>
        <p:nvSpPr>
          <p:cNvPr name="TextBox 11" id="11"/>
          <p:cNvSpPr txBox="true"/>
          <p:nvPr/>
        </p:nvSpPr>
        <p:spPr>
          <a:xfrm rot="0">
            <a:off x="1043222" y="4486507"/>
            <a:ext cx="9266330" cy="2667000"/>
          </a:xfrm>
          <a:prstGeom prst="rect">
            <a:avLst/>
          </a:prstGeom>
        </p:spPr>
        <p:txBody>
          <a:bodyPr anchor="t" rtlCol="false" tIns="0" lIns="0" bIns="0" rIns="0">
            <a:spAutoFit/>
          </a:bodyPr>
          <a:lstStyle/>
          <a:p>
            <a:pPr>
              <a:lnSpc>
                <a:spcPts val="4200"/>
              </a:lnSpc>
              <a:spcBef>
                <a:spcPct val="0"/>
              </a:spcBef>
            </a:pPr>
            <a:r>
              <a:rPr lang="en-US" sz="3000" spc="24">
                <a:solidFill>
                  <a:srgbClr val="FFFFFF"/>
                </a:solidFill>
                <a:latin typeface="TT Chocolates"/>
              </a:rPr>
              <a:t>The European Commission has welcomed a political agreement reached between the European Parliament and the Council on the Artificial Intelligence Act (AI Act). The agreement is a historic milestone, marking the first-ever comprehensive legal framework on AI worldwide.</a:t>
            </a:r>
          </a:p>
        </p:txBody>
      </p:sp>
      <p:sp>
        <p:nvSpPr>
          <p:cNvPr name="TextBox 12" id="12"/>
          <p:cNvSpPr txBox="true"/>
          <p:nvPr/>
        </p:nvSpPr>
        <p:spPr>
          <a:xfrm rot="0">
            <a:off x="1043222" y="8953500"/>
            <a:ext cx="9266330" cy="533400"/>
          </a:xfrm>
          <a:prstGeom prst="rect">
            <a:avLst/>
          </a:prstGeom>
        </p:spPr>
        <p:txBody>
          <a:bodyPr anchor="t" rtlCol="false" tIns="0" lIns="0" bIns="0" rIns="0">
            <a:spAutoFit/>
          </a:bodyPr>
          <a:lstStyle/>
          <a:p>
            <a:pPr>
              <a:lnSpc>
                <a:spcPts val="4200"/>
              </a:lnSpc>
              <a:spcBef>
                <a:spcPct val="0"/>
              </a:spcBef>
            </a:pPr>
            <a:r>
              <a:rPr lang="en-US" sz="3000" spc="24">
                <a:solidFill>
                  <a:srgbClr val="FFFFFF"/>
                </a:solidFill>
                <a:latin typeface="TT Chocolates"/>
              </a:rPr>
              <a:t>09 December 2023 | EU Website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5322489">
            <a:off x="4471711" y="-1871268"/>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a:grpSpLocks noChangeAspect="true"/>
          </p:cNvGrpSpPr>
          <p:nvPr/>
        </p:nvGrpSpPr>
        <p:grpSpPr>
          <a:xfrm rot="0">
            <a:off x="383261" y="900239"/>
            <a:ext cx="5936485" cy="8486522"/>
            <a:chOff x="0" y="0"/>
            <a:chExt cx="4434840" cy="6339840"/>
          </a:xfrm>
        </p:grpSpPr>
        <p:sp>
          <p:nvSpPr>
            <p:cNvPr name="Freeform 5" id="5"/>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4"/>
              <a:stretch>
                <a:fillRect l="0" t="-4264" r="0" b="-4264"/>
              </a:stretch>
            </a:blipFill>
          </p:spPr>
        </p:sp>
        <p:sp>
          <p:nvSpPr>
            <p:cNvPr name="Freeform 6" id="6"/>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7" id="7"/>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8" id="8"/>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9" id="9"/>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name="TextBox 10" id="10"/>
          <p:cNvSpPr txBox="true"/>
          <p:nvPr/>
        </p:nvSpPr>
        <p:spPr>
          <a:xfrm rot="0">
            <a:off x="6893625" y="1104900"/>
            <a:ext cx="10423019" cy="8001000"/>
          </a:xfrm>
          <a:prstGeom prst="rect">
            <a:avLst/>
          </a:prstGeom>
        </p:spPr>
        <p:txBody>
          <a:bodyPr anchor="t" rtlCol="false" tIns="0" lIns="0" bIns="0" rIns="0">
            <a:spAutoFit/>
          </a:bodyPr>
          <a:lstStyle/>
          <a:p>
            <a:pPr algn="r">
              <a:lnSpc>
                <a:spcPts val="4200"/>
              </a:lnSpc>
            </a:pPr>
            <a:r>
              <a:rPr lang="en-US" sz="3000" spc="24">
                <a:solidFill>
                  <a:srgbClr val="FFFFFF"/>
                </a:solidFill>
                <a:latin typeface="TT Chocolates"/>
              </a:rPr>
              <a:t>The AI Act follows a risk-based approach, with different rules for different types of AI systems.</a:t>
            </a:r>
          </a:p>
          <a:p>
            <a:pPr algn="r" marL="647702" indent="-323851" lvl="1">
              <a:lnSpc>
                <a:spcPts val="4200"/>
              </a:lnSpc>
              <a:buFont typeface="Arial"/>
              <a:buChar char="•"/>
            </a:pPr>
            <a:r>
              <a:rPr lang="en-US" sz="3000" spc="24">
                <a:solidFill>
                  <a:srgbClr val="FFFFFF"/>
                </a:solidFill>
                <a:latin typeface="TT Chocolates Bold"/>
              </a:rPr>
              <a:t>Minimal risk</a:t>
            </a:r>
            <a:r>
              <a:rPr lang="en-US" sz="3000" spc="24">
                <a:solidFill>
                  <a:srgbClr val="FFFFFF"/>
                </a:solidFill>
                <a:latin typeface="TT Chocolates"/>
              </a:rPr>
              <a:t>: AI systems with minimal risk, such as AI-powered recommender systems or spam filters, will not be subject to any specific obligations.</a:t>
            </a:r>
          </a:p>
          <a:p>
            <a:pPr algn="r" marL="647702" indent="-323851" lvl="1">
              <a:lnSpc>
                <a:spcPts val="4200"/>
              </a:lnSpc>
              <a:buFont typeface="Arial"/>
              <a:buChar char="•"/>
            </a:pPr>
            <a:r>
              <a:rPr lang="en-US" sz="3000" spc="24">
                <a:solidFill>
                  <a:srgbClr val="FFFFFF"/>
                </a:solidFill>
                <a:latin typeface="TT Chocolates Bold"/>
              </a:rPr>
              <a:t>High-risk:</a:t>
            </a:r>
            <a:r>
              <a:rPr lang="en-US" sz="3000" spc="24">
                <a:solidFill>
                  <a:srgbClr val="FFFFFF"/>
                </a:solidFill>
                <a:latin typeface="TT Chocolates"/>
              </a:rPr>
              <a:t> AI systems with high risk, such as those used in critical infrastructure or healthcare, will be subject to stricter requirements, including risk mitigation, data quality, logging, documentation, user information, and human oversight.</a:t>
            </a:r>
          </a:p>
          <a:p>
            <a:pPr algn="r" marL="647702" indent="-323851" lvl="1">
              <a:lnSpc>
                <a:spcPts val="4200"/>
              </a:lnSpc>
              <a:spcBef>
                <a:spcPct val="0"/>
              </a:spcBef>
              <a:buFont typeface="Arial"/>
              <a:buChar char="•"/>
            </a:pPr>
            <a:r>
              <a:rPr lang="en-US" sz="3000" spc="24">
                <a:solidFill>
                  <a:srgbClr val="FFFFFF"/>
                </a:solidFill>
                <a:latin typeface="TT Chocolates Bold"/>
              </a:rPr>
              <a:t>Unacceptable risk</a:t>
            </a:r>
            <a:r>
              <a:rPr lang="en-US" sz="3000" spc="24">
                <a:solidFill>
                  <a:srgbClr val="FFFFFF"/>
                </a:solidFill>
                <a:latin typeface="TT Chocolates"/>
              </a:rPr>
              <a:t>: AI systems that pose a clear threat to human rights, such as those that manipulate human behavior or use biometrics to identify individuals without their consent, will be banned.</a:t>
            </a:r>
          </a:p>
          <a:p>
            <a:pPr algn="r">
              <a:lnSpc>
                <a:spcPts val="420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5322489">
            <a:off x="4471711" y="-1871268"/>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a:grpSpLocks noChangeAspect="true"/>
          </p:cNvGrpSpPr>
          <p:nvPr/>
        </p:nvGrpSpPr>
        <p:grpSpPr>
          <a:xfrm rot="0">
            <a:off x="11528387" y="950607"/>
            <a:ext cx="5866018" cy="8385786"/>
            <a:chOff x="0" y="0"/>
            <a:chExt cx="4434840" cy="6339840"/>
          </a:xfrm>
        </p:grpSpPr>
        <p:sp>
          <p:nvSpPr>
            <p:cNvPr name="Freeform 5" id="5"/>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4"/>
              <a:stretch>
                <a:fillRect l="-58937" t="0" r="-58937" b="0"/>
              </a:stretch>
            </a:blipFill>
          </p:spPr>
        </p:sp>
        <p:sp>
          <p:nvSpPr>
            <p:cNvPr name="Freeform 6" id="6"/>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7" id="7"/>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8" id="8"/>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9" id="9"/>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name="TextBox 10" id="10"/>
          <p:cNvSpPr txBox="true"/>
          <p:nvPr/>
        </p:nvSpPr>
        <p:spPr>
          <a:xfrm rot="0">
            <a:off x="1043222" y="1495425"/>
            <a:ext cx="9808195" cy="2535555"/>
          </a:xfrm>
          <a:prstGeom prst="rect">
            <a:avLst/>
          </a:prstGeom>
        </p:spPr>
        <p:txBody>
          <a:bodyPr anchor="t" rtlCol="false" tIns="0" lIns="0" bIns="0" rIns="0">
            <a:spAutoFit/>
          </a:bodyPr>
          <a:lstStyle/>
          <a:p>
            <a:pPr>
              <a:lnSpc>
                <a:spcPts val="9360"/>
              </a:lnSpc>
            </a:pPr>
            <a:r>
              <a:rPr lang="en-US" sz="12000">
                <a:solidFill>
                  <a:srgbClr val="FFFFFF"/>
                </a:solidFill>
                <a:latin typeface="Ara Hamah Alfidaa"/>
              </a:rPr>
              <a:t>Action of united nations on ai</a:t>
            </a:r>
          </a:p>
        </p:txBody>
      </p:sp>
      <p:sp>
        <p:nvSpPr>
          <p:cNvPr name="TextBox 11" id="11"/>
          <p:cNvSpPr txBox="true"/>
          <p:nvPr/>
        </p:nvSpPr>
        <p:spPr>
          <a:xfrm rot="0">
            <a:off x="1043222" y="4486507"/>
            <a:ext cx="9266330" cy="3200400"/>
          </a:xfrm>
          <a:prstGeom prst="rect">
            <a:avLst/>
          </a:prstGeom>
        </p:spPr>
        <p:txBody>
          <a:bodyPr anchor="t" rtlCol="false" tIns="0" lIns="0" bIns="0" rIns="0">
            <a:spAutoFit/>
          </a:bodyPr>
          <a:lstStyle/>
          <a:p>
            <a:pPr>
              <a:lnSpc>
                <a:spcPts val="4200"/>
              </a:lnSpc>
              <a:spcBef>
                <a:spcPct val="0"/>
              </a:spcBef>
            </a:pPr>
            <a:r>
              <a:rPr lang="en-US" sz="3000" spc="24">
                <a:solidFill>
                  <a:srgbClr val="FFFFFF"/>
                </a:solidFill>
                <a:latin typeface="TT Chocolates"/>
              </a:rPr>
              <a:t>The High-level Advisory Body on Artificial Intelligence (HLPAB) is a group of experts convened by the United Nations Secretary-General to advise on the governance of artificial intelligence (AI). The HLPAB was established in 2021 and is composed of 38 members from government, the private sector, and civil society.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5322489">
            <a:off x="4471711" y="-1871268"/>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a:grpSpLocks noChangeAspect="true"/>
          </p:cNvGrpSpPr>
          <p:nvPr/>
        </p:nvGrpSpPr>
        <p:grpSpPr>
          <a:xfrm rot="0">
            <a:off x="383261" y="900239"/>
            <a:ext cx="5936485" cy="8486522"/>
            <a:chOff x="0" y="0"/>
            <a:chExt cx="4434840" cy="6339840"/>
          </a:xfrm>
        </p:grpSpPr>
        <p:sp>
          <p:nvSpPr>
            <p:cNvPr name="Freeform 5" id="5"/>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4"/>
              <a:stretch>
                <a:fillRect l="-3368" t="0" r="-3368" b="0"/>
              </a:stretch>
            </a:blipFill>
          </p:spPr>
        </p:sp>
        <p:sp>
          <p:nvSpPr>
            <p:cNvPr name="Freeform 6" id="6"/>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7" id="7"/>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8" id="8"/>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9" id="9"/>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name="TextBox 10" id="10"/>
          <p:cNvSpPr txBox="true"/>
          <p:nvPr/>
        </p:nvSpPr>
        <p:spPr>
          <a:xfrm rot="0">
            <a:off x="6893625" y="571500"/>
            <a:ext cx="10423019" cy="9067800"/>
          </a:xfrm>
          <a:prstGeom prst="rect">
            <a:avLst/>
          </a:prstGeom>
        </p:spPr>
        <p:txBody>
          <a:bodyPr anchor="t" rtlCol="false" tIns="0" lIns="0" bIns="0" rIns="0">
            <a:spAutoFit/>
          </a:bodyPr>
          <a:lstStyle/>
          <a:p>
            <a:pPr algn="r">
              <a:lnSpc>
                <a:spcPts val="4200"/>
              </a:lnSpc>
            </a:pPr>
          </a:p>
          <a:p>
            <a:pPr algn="r">
              <a:lnSpc>
                <a:spcPts val="4200"/>
              </a:lnSpc>
            </a:pPr>
            <a:r>
              <a:rPr lang="en-US" sz="3000" spc="24">
                <a:solidFill>
                  <a:srgbClr val="FFFFFF"/>
                </a:solidFill>
                <a:latin typeface="TT Chocolates"/>
              </a:rPr>
              <a:t>The High-level Advisory Body on Artificial Intelligence (HLPAB) is a group of experts convened by the United Nations Secretary-General to advise on the governance of art</a:t>
            </a:r>
            <a:r>
              <a:rPr lang="en-US" sz="3000" spc="24">
                <a:solidFill>
                  <a:srgbClr val="FFFFFF"/>
                </a:solidFill>
                <a:latin typeface="TT Chocolates"/>
              </a:rPr>
              <a:t>i</a:t>
            </a:r>
            <a:r>
              <a:rPr lang="en-US" sz="3000" spc="24">
                <a:solidFill>
                  <a:srgbClr val="FFFFFF"/>
                </a:solidFill>
                <a:latin typeface="TT Chocolates"/>
              </a:rPr>
              <a:t>f</a:t>
            </a:r>
            <a:r>
              <a:rPr lang="en-US" sz="3000" spc="24">
                <a:solidFill>
                  <a:srgbClr val="FFFFFF"/>
                </a:solidFill>
                <a:latin typeface="TT Chocolates"/>
              </a:rPr>
              <a:t>i</a:t>
            </a:r>
            <a:r>
              <a:rPr lang="en-US" sz="3000" spc="24">
                <a:solidFill>
                  <a:srgbClr val="FFFFFF"/>
                </a:solidFill>
                <a:latin typeface="TT Chocolates"/>
              </a:rPr>
              <a:t>ci</a:t>
            </a:r>
            <a:r>
              <a:rPr lang="en-US" sz="3000" spc="24">
                <a:solidFill>
                  <a:srgbClr val="FFFFFF"/>
                </a:solidFill>
                <a:latin typeface="TT Chocolates"/>
              </a:rPr>
              <a:t>al i</a:t>
            </a:r>
            <a:r>
              <a:rPr lang="en-US" sz="3000" spc="24">
                <a:solidFill>
                  <a:srgbClr val="FFFFFF"/>
                </a:solidFill>
                <a:latin typeface="TT Chocolates"/>
              </a:rPr>
              <a:t>ntelligence (AI). The HLPAB was established in 2021 and is composed of 38 members from government, the private sector, and civil society.</a:t>
            </a:r>
          </a:p>
          <a:p>
            <a:pPr algn="r">
              <a:lnSpc>
                <a:spcPts val="4200"/>
              </a:lnSpc>
            </a:pPr>
            <a:r>
              <a:rPr lang="en-US" sz="3000" spc="24">
                <a:solidFill>
                  <a:srgbClr val="FFFFFF"/>
                </a:solidFill>
                <a:latin typeface="TT Chocolates"/>
              </a:rPr>
              <a:t>T</a:t>
            </a:r>
            <a:r>
              <a:rPr lang="en-US" sz="3000" spc="24">
                <a:solidFill>
                  <a:srgbClr val="FFFFFF"/>
                </a:solidFill>
                <a:latin typeface="TT Chocolates"/>
              </a:rPr>
              <a:t>h</a:t>
            </a:r>
            <a:r>
              <a:rPr lang="en-US" sz="3000" spc="24">
                <a:solidFill>
                  <a:srgbClr val="FFFFFF"/>
                </a:solidFill>
                <a:latin typeface="TT Chocolates"/>
              </a:rPr>
              <a:t>e HLPAB's mandate is to provide the Secretary-General with "independent and authoritative advice on the governance of AI, ensuring that AI is developed and used in a responsible and beneficial manner for </a:t>
            </a:r>
            <a:r>
              <a:rPr lang="en-US" sz="3000" spc="24">
                <a:solidFill>
                  <a:srgbClr val="FFFFFF"/>
                </a:solidFill>
                <a:latin typeface="TT Chocolates"/>
              </a:rPr>
              <a:t>a</a:t>
            </a:r>
            <a:r>
              <a:rPr lang="en-US" sz="3000" spc="24">
                <a:solidFill>
                  <a:srgbClr val="FFFFFF"/>
                </a:solidFill>
                <a:latin typeface="TT Chocolates"/>
              </a:rPr>
              <a:t>l</a:t>
            </a:r>
            <a:r>
              <a:rPr lang="en-US" sz="3000" spc="24">
                <a:solidFill>
                  <a:srgbClr val="FFFFFF"/>
                </a:solidFill>
                <a:latin typeface="TT Chocolates"/>
              </a:rPr>
              <a:t>l</a:t>
            </a:r>
            <a:r>
              <a:rPr lang="en-US" sz="3000" spc="24">
                <a:solidFill>
                  <a:srgbClr val="FFFFFF"/>
                </a:solidFill>
                <a:latin typeface="TT Chocolates"/>
              </a:rPr>
              <a:t>." Th</a:t>
            </a:r>
            <a:r>
              <a:rPr lang="en-US" sz="3000" spc="24">
                <a:solidFill>
                  <a:srgbClr val="FFFFFF"/>
                </a:solidFill>
                <a:latin typeface="TT Chocolates"/>
              </a:rPr>
              <a:t>e </a:t>
            </a:r>
            <a:r>
              <a:rPr lang="en-US" sz="3000" spc="24">
                <a:solidFill>
                  <a:srgbClr val="FFFFFF"/>
                </a:solidFill>
                <a:latin typeface="TT Chocolates"/>
              </a:rPr>
              <a:t>HLPAB w</a:t>
            </a:r>
            <a:r>
              <a:rPr lang="en-US" sz="3000" spc="24">
                <a:solidFill>
                  <a:srgbClr val="FFFFFF"/>
                </a:solidFill>
                <a:latin typeface="TT Chocolates"/>
              </a:rPr>
              <a:t>i</a:t>
            </a:r>
            <a:r>
              <a:rPr lang="en-US" sz="3000" spc="24">
                <a:solidFill>
                  <a:srgbClr val="FFFFFF"/>
                </a:solidFill>
                <a:latin typeface="TT Chocolates"/>
              </a:rPr>
              <a:t>ll focu</a:t>
            </a:r>
            <a:r>
              <a:rPr lang="en-US" sz="3000" spc="24">
                <a:solidFill>
                  <a:srgbClr val="FFFFFF"/>
                </a:solidFill>
                <a:latin typeface="TT Chocolates"/>
              </a:rPr>
              <a:t>s</a:t>
            </a:r>
            <a:r>
              <a:rPr lang="en-US" sz="3000" spc="24">
                <a:solidFill>
                  <a:srgbClr val="FFFFFF"/>
                </a:solidFill>
                <a:latin typeface="TT Chocolates"/>
              </a:rPr>
              <a:t> on four key areas:</a:t>
            </a:r>
          </a:p>
          <a:p>
            <a:pPr algn="r" marL="647702" indent="-323851" lvl="1">
              <a:lnSpc>
                <a:spcPts val="4200"/>
              </a:lnSpc>
              <a:buFont typeface="Arial"/>
              <a:buChar char="•"/>
            </a:pPr>
            <a:r>
              <a:rPr lang="en-US" sz="3000" spc="24">
                <a:solidFill>
                  <a:srgbClr val="FFFFFF"/>
                </a:solidFill>
                <a:latin typeface="TT Chocolates"/>
              </a:rPr>
              <a:t>Aligning AI governance with human rights and the Sustainable Development Goals</a:t>
            </a:r>
          </a:p>
          <a:p>
            <a:pPr algn="r" marL="647702" indent="-323851" lvl="1">
              <a:lnSpc>
                <a:spcPts val="4200"/>
              </a:lnSpc>
              <a:buFont typeface="Arial"/>
              <a:buChar char="•"/>
            </a:pPr>
            <a:r>
              <a:rPr lang="en-US" sz="3000" spc="24">
                <a:solidFill>
                  <a:srgbClr val="FFFFFF"/>
                </a:solidFill>
                <a:latin typeface="TT Chocolates"/>
              </a:rPr>
              <a:t>Promoting multi-stakeholder cooperation on AI governance</a:t>
            </a:r>
          </a:p>
          <a:p>
            <a:pPr algn="r" marL="647702" indent="-323851" lvl="1">
              <a:lnSpc>
                <a:spcPts val="4200"/>
              </a:lnSpc>
              <a:buFont typeface="Arial"/>
              <a:buChar char="•"/>
            </a:pPr>
            <a:r>
              <a:rPr lang="en-US" sz="3000" spc="24">
                <a:solidFill>
                  <a:srgbClr val="FFFFFF"/>
                </a:solidFill>
                <a:latin typeface="TT Chocolates"/>
              </a:rPr>
              <a:t>Enhancing trust and accountability in AI</a:t>
            </a:r>
          </a:p>
          <a:p>
            <a:pPr algn="r" marL="647702" indent="-323851" lvl="1">
              <a:lnSpc>
                <a:spcPts val="4200"/>
              </a:lnSpc>
              <a:spcBef>
                <a:spcPct val="0"/>
              </a:spcBef>
              <a:buFont typeface="Arial"/>
              <a:buChar char="•"/>
            </a:pPr>
            <a:r>
              <a:rPr lang="en-US" sz="3000" spc="24">
                <a:solidFill>
                  <a:srgbClr val="FFFFFF"/>
                </a:solidFill>
                <a:latin typeface="TT Chocolates"/>
              </a:rPr>
              <a:t>Addressing the ethical and societal implications of AI</a:t>
            </a:r>
          </a:p>
          <a:p>
            <a:pPr algn="r">
              <a:lnSpc>
                <a:spcPts val="420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982702" y="4109085"/>
            <a:ext cx="14322596" cy="2535555"/>
          </a:xfrm>
          <a:prstGeom prst="rect">
            <a:avLst/>
          </a:prstGeom>
        </p:spPr>
        <p:txBody>
          <a:bodyPr anchor="t" rtlCol="false" tIns="0" lIns="0" bIns="0" rIns="0">
            <a:spAutoFit/>
          </a:bodyPr>
          <a:lstStyle/>
          <a:p>
            <a:pPr algn="ctr">
              <a:lnSpc>
                <a:spcPts val="9360"/>
              </a:lnSpc>
            </a:pPr>
            <a:r>
              <a:rPr lang="en-US" sz="12000">
                <a:solidFill>
                  <a:srgbClr val="FFFFFF"/>
                </a:solidFill>
                <a:latin typeface="Ara Hamah Alfidaa"/>
              </a:rPr>
              <a:t>Is this really important to take such actions?</a:t>
            </a:r>
          </a:p>
        </p:txBody>
      </p:sp>
      <p:sp>
        <p:nvSpPr>
          <p:cNvPr name="TextBox 5" id="5"/>
          <p:cNvSpPr txBox="true"/>
          <p:nvPr/>
        </p:nvSpPr>
        <p:spPr>
          <a:xfrm rot="0">
            <a:off x="3932490" y="6568440"/>
            <a:ext cx="10423019" cy="533400"/>
          </a:xfrm>
          <a:prstGeom prst="rect">
            <a:avLst/>
          </a:prstGeom>
        </p:spPr>
        <p:txBody>
          <a:bodyPr anchor="t" rtlCol="false" tIns="0" lIns="0" bIns="0" rIns="0">
            <a:spAutoFit/>
          </a:bodyPr>
          <a:lstStyle/>
          <a:p>
            <a:pPr algn="ctr">
              <a:lnSpc>
                <a:spcPts val="4200"/>
              </a:lnSpc>
              <a:spcBef>
                <a:spcPct val="0"/>
              </a:spcBef>
            </a:pPr>
            <a:r>
              <a:rPr lang="en-US" sz="3000" spc="24">
                <a:solidFill>
                  <a:srgbClr val="FFFFFF"/>
                </a:solidFill>
                <a:latin typeface="TT Chocolates"/>
              </a:rPr>
              <a:t>If your answer is No, have a look at the next slides.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4439764" y="0"/>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0" r="0" b="0"/>
            </a:stretch>
          </a:blipFill>
        </p:spPr>
      </p:sp>
      <p:sp>
        <p:nvSpPr>
          <p:cNvPr name="Freeform 4" id="4">
            <a:hlinkClick r:id="rId5" tooltip="https://www.google.com/search?q=ai+image+generation+naked&amp;sca_esv=589955183&amp;rlz=1C1ONGR_enIN1044IN1044&amp;biw=1536&amp;bih=730&amp;tbm=nws&amp;sxsrf=AM9HkKnjDLdP7BTxgAh120c-GV09jw18hA%3A1702338637552&amp;ei=TaB3ZbmmIeK7hbIPmL6CoAE&amp;ved=0ahUKEwj5gJ3OyYiDAxXiXUEAHRifABQQ4dUDCA0&amp;uact=5&amp;oq=ai+image+generation+naked&amp;gs_lp=Egxnd3Mtd2l6LW5ld3MiGWFpIGltYWdlIGdlbmVyYXRpb24gbmFrZWRI7g1Q7QdYmwxwAHgAkAEAmAFfoAGsBKoBATe4AQPIAQD4AQHCAggQABiABBiiBMICBRAhGKABwgIFEAAYgATCAgYQABgWGB6IBgE&amp;sclient=gws-wiz-news"/>
          </p:cNvPr>
          <p:cNvSpPr/>
          <p:nvPr/>
        </p:nvSpPr>
        <p:spPr>
          <a:xfrm flipH="false" flipV="false" rot="0">
            <a:off x="1138552" y="3455541"/>
            <a:ext cx="7628247" cy="5802759"/>
          </a:xfrm>
          <a:custGeom>
            <a:avLst/>
            <a:gdLst/>
            <a:ahLst/>
            <a:cxnLst/>
            <a:rect r="r" b="b" t="t" l="l"/>
            <a:pathLst>
              <a:path h="5802759" w="7628247">
                <a:moveTo>
                  <a:pt x="0" y="0"/>
                </a:moveTo>
                <a:lnTo>
                  <a:pt x="7628247" y="0"/>
                </a:lnTo>
                <a:lnTo>
                  <a:pt x="7628247" y="5802759"/>
                </a:lnTo>
                <a:lnTo>
                  <a:pt x="0" y="5802759"/>
                </a:lnTo>
                <a:lnTo>
                  <a:pt x="0" y="0"/>
                </a:lnTo>
                <a:close/>
              </a:path>
            </a:pathLst>
          </a:custGeom>
          <a:blipFill>
            <a:blip r:embed="rId4"/>
            <a:stretch>
              <a:fillRect l="0" t="0" r="0" b="0"/>
            </a:stretch>
          </a:blipFill>
        </p:spPr>
      </p:sp>
      <p:sp>
        <p:nvSpPr>
          <p:cNvPr name="TextBox 5" id="5"/>
          <p:cNvSpPr txBox="true"/>
          <p:nvPr/>
        </p:nvSpPr>
        <p:spPr>
          <a:xfrm rot="0">
            <a:off x="1982702" y="838200"/>
            <a:ext cx="14322596" cy="2617341"/>
          </a:xfrm>
          <a:prstGeom prst="rect">
            <a:avLst/>
          </a:prstGeom>
        </p:spPr>
        <p:txBody>
          <a:bodyPr anchor="t" rtlCol="false" tIns="0" lIns="0" bIns="0" rIns="0">
            <a:spAutoFit/>
          </a:bodyPr>
          <a:lstStyle/>
          <a:p>
            <a:pPr algn="ctr">
              <a:lnSpc>
                <a:spcPts val="9210"/>
              </a:lnSpc>
            </a:pPr>
            <a:r>
              <a:rPr lang="en-US" sz="15099">
                <a:solidFill>
                  <a:srgbClr val="82E1DF"/>
                </a:solidFill>
                <a:latin typeface="Ara Hamah Alfidaa"/>
              </a:rPr>
              <a:t>Mis</a:t>
            </a:r>
            <a:r>
              <a:rPr lang="en-US" sz="15099">
                <a:solidFill>
                  <a:srgbClr val="FFFFFF"/>
                </a:solidFill>
                <a:latin typeface="Ara Hamah Alfidaa"/>
              </a:rPr>
              <a:t>using ai image generation</a:t>
            </a:r>
          </a:p>
        </p:txBody>
      </p:sp>
      <p:sp>
        <p:nvSpPr>
          <p:cNvPr name="TextBox 6" id="6"/>
          <p:cNvSpPr txBox="true"/>
          <p:nvPr/>
        </p:nvSpPr>
        <p:spPr>
          <a:xfrm rot="0">
            <a:off x="9434259" y="4655087"/>
            <a:ext cx="8057663" cy="2133600"/>
          </a:xfrm>
          <a:prstGeom prst="rect">
            <a:avLst/>
          </a:prstGeom>
        </p:spPr>
        <p:txBody>
          <a:bodyPr anchor="t" rtlCol="false" tIns="0" lIns="0" bIns="0" rIns="0">
            <a:spAutoFit/>
          </a:bodyPr>
          <a:lstStyle/>
          <a:p>
            <a:pPr algn="r">
              <a:lnSpc>
                <a:spcPts val="4200"/>
              </a:lnSpc>
              <a:spcBef>
                <a:spcPct val="0"/>
              </a:spcBef>
            </a:pPr>
            <a:r>
              <a:rPr lang="en-US" sz="3000" spc="24">
                <a:solidFill>
                  <a:srgbClr val="FFFFFF"/>
                </a:solidFill>
                <a:latin typeface="TT Chocolates"/>
              </a:rPr>
              <a:t>The news on unwanted and misusing of AI Image generation tools has become a question mark to the world. How to get away from this growing AI crisis?</a:t>
            </a:r>
          </a:p>
        </p:txBody>
      </p:sp>
      <p:sp>
        <p:nvSpPr>
          <p:cNvPr name="TextBox 7" id="7"/>
          <p:cNvSpPr txBox="true"/>
          <p:nvPr/>
        </p:nvSpPr>
        <p:spPr>
          <a:xfrm rot="0">
            <a:off x="9201637" y="8724900"/>
            <a:ext cx="8057663" cy="533400"/>
          </a:xfrm>
          <a:prstGeom prst="rect">
            <a:avLst/>
          </a:prstGeom>
        </p:spPr>
        <p:txBody>
          <a:bodyPr anchor="t" rtlCol="false" tIns="0" lIns="0" bIns="0" rIns="0">
            <a:spAutoFit/>
          </a:bodyPr>
          <a:lstStyle/>
          <a:p>
            <a:pPr algn="r">
              <a:lnSpc>
                <a:spcPts val="4200"/>
              </a:lnSpc>
              <a:spcBef>
                <a:spcPct val="0"/>
              </a:spcBef>
            </a:pPr>
            <a:r>
              <a:rPr lang="en-US" sz="3000" spc="24">
                <a:solidFill>
                  <a:srgbClr val="FFFFFF"/>
                </a:solidFill>
                <a:latin typeface="TT Chocolates"/>
              </a:rPr>
              <a:t>Crawled on 11/12/2023</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4439764" y="0"/>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0" r="0" b="0"/>
            </a:stretch>
          </a:blipFill>
        </p:spPr>
      </p:sp>
      <p:sp>
        <p:nvSpPr>
          <p:cNvPr name="Freeform 4" id="4">
            <a:hlinkClick r:id="rId5" tooltip="https://www.google.com/search?q=paedophiles+using+ai&amp;sca_esv=589955183&amp;rlz=1C1ONGR_enIN1044IN1044&amp;tbm=nws&amp;sxsrf=AM9HkKmemdZ4htm28wq71rAIXRKw8ehi0Q:1702338669811&amp;source=lnt&amp;tbs=sbd:1&amp;sa=X&amp;ved=2ahUKEwiN983dyYiDAxVVX0EAHT9TCWQQpwV6BAgCEBM&amp;biw=1536&amp;bih=730&amp;dpr=1.25"/>
          </p:cNvPr>
          <p:cNvSpPr/>
          <p:nvPr/>
        </p:nvSpPr>
        <p:spPr>
          <a:xfrm flipH="false" flipV="false" rot="0">
            <a:off x="9144000" y="3320470"/>
            <a:ext cx="8102087" cy="6117531"/>
          </a:xfrm>
          <a:custGeom>
            <a:avLst/>
            <a:gdLst/>
            <a:ahLst/>
            <a:cxnLst/>
            <a:rect r="r" b="b" t="t" l="l"/>
            <a:pathLst>
              <a:path h="6117531" w="8102087">
                <a:moveTo>
                  <a:pt x="0" y="0"/>
                </a:moveTo>
                <a:lnTo>
                  <a:pt x="8102087" y="0"/>
                </a:lnTo>
                <a:lnTo>
                  <a:pt x="8102087" y="6117531"/>
                </a:lnTo>
                <a:lnTo>
                  <a:pt x="0" y="6117531"/>
                </a:lnTo>
                <a:lnTo>
                  <a:pt x="0" y="0"/>
                </a:lnTo>
                <a:close/>
              </a:path>
            </a:pathLst>
          </a:custGeom>
          <a:blipFill>
            <a:blip r:embed="rId4"/>
            <a:stretch>
              <a:fillRect l="0" t="0" r="0" b="0"/>
            </a:stretch>
          </a:blipFill>
        </p:spPr>
      </p:sp>
      <p:sp>
        <p:nvSpPr>
          <p:cNvPr name="TextBox 5" id="5"/>
          <p:cNvSpPr txBox="true"/>
          <p:nvPr/>
        </p:nvSpPr>
        <p:spPr>
          <a:xfrm rot="0">
            <a:off x="1982702" y="838200"/>
            <a:ext cx="14322596" cy="2617341"/>
          </a:xfrm>
          <a:prstGeom prst="rect">
            <a:avLst/>
          </a:prstGeom>
        </p:spPr>
        <p:txBody>
          <a:bodyPr anchor="t" rtlCol="false" tIns="0" lIns="0" bIns="0" rIns="0">
            <a:spAutoFit/>
          </a:bodyPr>
          <a:lstStyle/>
          <a:p>
            <a:pPr algn="ctr">
              <a:lnSpc>
                <a:spcPts val="9210"/>
              </a:lnSpc>
            </a:pPr>
            <a:r>
              <a:rPr lang="en-US" sz="15099">
                <a:solidFill>
                  <a:srgbClr val="E57EFF"/>
                </a:solidFill>
                <a:latin typeface="Ara Hamah Alfidaa"/>
              </a:rPr>
              <a:t>Paedophiles</a:t>
            </a:r>
          </a:p>
          <a:p>
            <a:pPr algn="ctr">
              <a:lnSpc>
                <a:spcPts val="9210"/>
              </a:lnSpc>
            </a:pPr>
            <a:r>
              <a:rPr lang="en-US" sz="15099">
                <a:solidFill>
                  <a:srgbClr val="E57EFF"/>
                </a:solidFill>
                <a:latin typeface="Ara Hamah Alfidaa"/>
              </a:rPr>
              <a:t>using ai</a:t>
            </a:r>
          </a:p>
        </p:txBody>
      </p:sp>
      <p:sp>
        <p:nvSpPr>
          <p:cNvPr name="TextBox 6" id="6"/>
          <p:cNvSpPr txBox="true"/>
          <p:nvPr/>
        </p:nvSpPr>
        <p:spPr>
          <a:xfrm rot="0">
            <a:off x="619959" y="3379341"/>
            <a:ext cx="8057663" cy="4800600"/>
          </a:xfrm>
          <a:prstGeom prst="rect">
            <a:avLst/>
          </a:prstGeom>
        </p:spPr>
        <p:txBody>
          <a:bodyPr anchor="t" rtlCol="false" tIns="0" lIns="0" bIns="0" rIns="0">
            <a:spAutoFit/>
          </a:bodyPr>
          <a:lstStyle/>
          <a:p>
            <a:pPr>
              <a:lnSpc>
                <a:spcPts val="4200"/>
              </a:lnSpc>
              <a:spcBef>
                <a:spcPct val="0"/>
              </a:spcBef>
            </a:pPr>
            <a:r>
              <a:rPr lang="en-US" sz="3000" spc="24">
                <a:solidFill>
                  <a:srgbClr val="FFFFFF"/>
                </a:solidFill>
                <a:latin typeface="TT Chocolates"/>
              </a:rPr>
              <a:t>The proliferation of AI-generated child sexual abuse material is a disturbing and rapidly growing problem. Law enforcement agencies and child protection organizations are struggling to keep up with the volume of this material, and there is a lack of legal clarity on how to prosecute its creation. Tech companies are also facing pressure to do more to prevent the spread of this material on their platforms.</a:t>
            </a:r>
          </a:p>
        </p:txBody>
      </p:sp>
      <p:sp>
        <p:nvSpPr>
          <p:cNvPr name="TextBox 7" id="7"/>
          <p:cNvSpPr txBox="true"/>
          <p:nvPr/>
        </p:nvSpPr>
        <p:spPr>
          <a:xfrm rot="0">
            <a:off x="619959" y="9133201"/>
            <a:ext cx="8057663" cy="533400"/>
          </a:xfrm>
          <a:prstGeom prst="rect">
            <a:avLst/>
          </a:prstGeom>
        </p:spPr>
        <p:txBody>
          <a:bodyPr anchor="t" rtlCol="false" tIns="0" lIns="0" bIns="0" rIns="0">
            <a:spAutoFit/>
          </a:bodyPr>
          <a:lstStyle/>
          <a:p>
            <a:pPr algn="just">
              <a:lnSpc>
                <a:spcPts val="4200"/>
              </a:lnSpc>
              <a:spcBef>
                <a:spcPct val="0"/>
              </a:spcBef>
            </a:pPr>
            <a:r>
              <a:rPr lang="en-US" sz="3000" spc="24">
                <a:solidFill>
                  <a:srgbClr val="FFFFFF"/>
                </a:solidFill>
                <a:latin typeface="TT Chocolates"/>
              </a:rPr>
              <a:t>Crawled on 11/12/2023</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6981731" y="-181676"/>
            <a:ext cx="18116952" cy="12867951"/>
          </a:xfrm>
          <a:custGeom>
            <a:avLst/>
            <a:gdLst/>
            <a:ahLst/>
            <a:cxnLst/>
            <a:rect r="r" b="b" t="t" l="l"/>
            <a:pathLst>
              <a:path h="12867951" w="18116952">
                <a:moveTo>
                  <a:pt x="0" y="0"/>
                </a:moveTo>
                <a:lnTo>
                  <a:pt x="18116951" y="0"/>
                </a:lnTo>
                <a:lnTo>
                  <a:pt x="18116951" y="12867951"/>
                </a:lnTo>
                <a:lnTo>
                  <a:pt x="0" y="12867951"/>
                </a:lnTo>
                <a:lnTo>
                  <a:pt x="0" y="0"/>
                </a:lnTo>
                <a:close/>
              </a:path>
            </a:pathLst>
          </a:custGeom>
          <a:blipFill>
            <a:blip r:embed="rId3">
              <a:alphaModFix amt="53000"/>
            </a:blip>
            <a:stretch>
              <a:fillRect l="0" t="0" r="0" b="0"/>
            </a:stretch>
          </a:blipFill>
        </p:spPr>
      </p:sp>
      <p:sp>
        <p:nvSpPr>
          <p:cNvPr name="TextBox 4" id="4"/>
          <p:cNvSpPr txBox="true"/>
          <p:nvPr/>
        </p:nvSpPr>
        <p:spPr>
          <a:xfrm rot="0">
            <a:off x="1661260" y="790575"/>
            <a:ext cx="8349816" cy="2122902"/>
          </a:xfrm>
          <a:prstGeom prst="rect">
            <a:avLst/>
          </a:prstGeom>
        </p:spPr>
        <p:txBody>
          <a:bodyPr anchor="t" rtlCol="false" tIns="0" lIns="0" bIns="0" rIns="0">
            <a:spAutoFit/>
          </a:bodyPr>
          <a:lstStyle/>
          <a:p>
            <a:pPr>
              <a:lnSpc>
                <a:spcPts val="17371"/>
              </a:lnSpc>
            </a:pPr>
            <a:r>
              <a:rPr lang="en-US" sz="12408">
                <a:solidFill>
                  <a:srgbClr val="FFFFFF"/>
                </a:solidFill>
                <a:latin typeface="Ara Hamah Alfidaa"/>
              </a:rPr>
              <a:t>Conclusion</a:t>
            </a:r>
          </a:p>
        </p:txBody>
      </p:sp>
      <p:sp>
        <p:nvSpPr>
          <p:cNvPr name="TextBox 5" id="5"/>
          <p:cNvSpPr txBox="true"/>
          <p:nvPr/>
        </p:nvSpPr>
        <p:spPr>
          <a:xfrm rot="0">
            <a:off x="1661260" y="3022372"/>
            <a:ext cx="12640169" cy="6383655"/>
          </a:xfrm>
          <a:prstGeom prst="rect">
            <a:avLst/>
          </a:prstGeom>
        </p:spPr>
        <p:txBody>
          <a:bodyPr anchor="t" rtlCol="false" tIns="0" lIns="0" bIns="0" rIns="0">
            <a:spAutoFit/>
          </a:bodyPr>
          <a:lstStyle/>
          <a:p>
            <a:pPr>
              <a:lnSpc>
                <a:spcPts val="4620"/>
              </a:lnSpc>
            </a:pPr>
            <a:r>
              <a:rPr lang="en-US" sz="3300" spc="26">
                <a:solidFill>
                  <a:srgbClr val="FFFFFF"/>
                </a:solidFill>
                <a:latin typeface="TT Chocolates"/>
              </a:rPr>
              <a:t>In closing, our examination of the ethical dimensions of AI highlights the imperative to balance innovation with ethical considerations. </a:t>
            </a:r>
          </a:p>
          <a:p>
            <a:pPr>
              <a:lnSpc>
                <a:spcPts val="4620"/>
              </a:lnSpc>
            </a:pPr>
            <a:r>
              <a:rPr lang="en-US" sz="3300" spc="26">
                <a:solidFill>
                  <a:srgbClr val="FFFFFF"/>
                </a:solidFill>
                <a:latin typeface="TT Chocolates"/>
              </a:rPr>
              <a:t>As we harness AI's potential for positive societal impact, prioritizing fairness, transparency, and accountability is non-negotiable. Ethical AI practices build trust among users and the public, shaping a future where AI aligns with our shared values.</a:t>
            </a:r>
          </a:p>
          <a:p>
            <a:pPr>
              <a:lnSpc>
                <a:spcPts val="4620"/>
              </a:lnSpc>
            </a:pPr>
            <a:r>
              <a:rPr lang="en-US" sz="3300" spc="26">
                <a:solidFill>
                  <a:srgbClr val="FFFFFF"/>
                </a:solidFill>
                <a:latin typeface="TT Chocolates"/>
              </a:rPr>
              <a:t>Navigating the ethical landscape of AI is a collective effort involving policymakers, industry leaders, researchers, and the public. Let's work together to ensure AI's responsible and ethical integration into our lives.</a:t>
            </a:r>
          </a:p>
          <a:p>
            <a:pPr>
              <a:lnSpc>
                <a:spcPts val="462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3321035" y="2334083"/>
            <a:ext cx="11645930" cy="2319817"/>
          </a:xfrm>
          <a:prstGeom prst="rect">
            <a:avLst/>
          </a:prstGeom>
        </p:spPr>
        <p:txBody>
          <a:bodyPr anchor="t" rtlCol="false" tIns="0" lIns="0" bIns="0" rIns="0">
            <a:spAutoFit/>
          </a:bodyPr>
          <a:lstStyle/>
          <a:p>
            <a:pPr algn="ctr">
              <a:lnSpc>
                <a:spcPts val="7876"/>
              </a:lnSpc>
            </a:pPr>
            <a:r>
              <a:rPr lang="en-US" sz="14861">
                <a:solidFill>
                  <a:srgbClr val="FFFFFF"/>
                </a:solidFill>
                <a:latin typeface="Ara Hamah Alfidaa"/>
              </a:rPr>
              <a:t>artificial intelligence</a:t>
            </a:r>
          </a:p>
        </p:txBody>
      </p:sp>
      <p:sp>
        <p:nvSpPr>
          <p:cNvPr name="TextBox 5" id="5"/>
          <p:cNvSpPr txBox="true"/>
          <p:nvPr/>
        </p:nvSpPr>
        <p:spPr>
          <a:xfrm rot="0">
            <a:off x="2691013" y="5067300"/>
            <a:ext cx="12905974" cy="4059555"/>
          </a:xfrm>
          <a:prstGeom prst="rect">
            <a:avLst/>
          </a:prstGeom>
        </p:spPr>
        <p:txBody>
          <a:bodyPr anchor="t" rtlCol="false" tIns="0" lIns="0" bIns="0" rIns="0">
            <a:spAutoFit/>
          </a:bodyPr>
          <a:lstStyle/>
          <a:p>
            <a:pPr algn="ctr">
              <a:lnSpc>
                <a:spcPts val="4620"/>
              </a:lnSpc>
              <a:spcBef>
                <a:spcPct val="0"/>
              </a:spcBef>
            </a:pPr>
            <a:r>
              <a:rPr lang="en-US" sz="3300" spc="26">
                <a:solidFill>
                  <a:srgbClr val="FFFFFF"/>
                </a:solidFill>
                <a:latin typeface="TT Chocolates"/>
              </a:rPr>
              <a:t>Artificial Intelligence (AI) stands at the forefront of technology, aiming to develop machines with human-like intelligence. This interdisciplinary field intersects computer science, mathematics, and cognitive science to create systems capable of tasks such as learning, problem-solving, and understanding natural language. As AI evolves, it transforms industries, offering the potential for machines to think and adapt in ways that parallel human intelligence.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5268182" y="-772916"/>
            <a:ext cx="25077868" cy="17812091"/>
          </a:xfrm>
          <a:custGeom>
            <a:avLst/>
            <a:gdLst/>
            <a:ahLst/>
            <a:cxnLst/>
            <a:rect r="r" b="b" t="t" l="l"/>
            <a:pathLst>
              <a:path h="17812091" w="25077868">
                <a:moveTo>
                  <a:pt x="0" y="0"/>
                </a:moveTo>
                <a:lnTo>
                  <a:pt x="25077868" y="0"/>
                </a:lnTo>
                <a:lnTo>
                  <a:pt x="25077868" y="17812090"/>
                </a:lnTo>
                <a:lnTo>
                  <a:pt x="0" y="17812090"/>
                </a:lnTo>
                <a:lnTo>
                  <a:pt x="0" y="0"/>
                </a:lnTo>
                <a:close/>
              </a:path>
            </a:pathLst>
          </a:custGeom>
          <a:blipFill>
            <a:blip r:embed="rId3">
              <a:alphaModFix amt="53000"/>
            </a:blip>
            <a:stretch>
              <a:fillRect l="0" t="0" r="0" b="0"/>
            </a:stretch>
          </a:blipFill>
        </p:spPr>
      </p:sp>
      <p:sp>
        <p:nvSpPr>
          <p:cNvPr name="TextBox 4" id="4"/>
          <p:cNvSpPr txBox="true"/>
          <p:nvPr/>
        </p:nvSpPr>
        <p:spPr>
          <a:xfrm rot="0">
            <a:off x="1434838" y="1364565"/>
            <a:ext cx="8334816" cy="2535511"/>
          </a:xfrm>
          <a:prstGeom prst="rect">
            <a:avLst/>
          </a:prstGeom>
        </p:spPr>
        <p:txBody>
          <a:bodyPr anchor="t" rtlCol="false" tIns="0" lIns="0" bIns="0" rIns="0">
            <a:spAutoFit/>
          </a:bodyPr>
          <a:lstStyle/>
          <a:p>
            <a:pPr>
              <a:lnSpc>
                <a:spcPts val="17175"/>
              </a:lnSpc>
            </a:pPr>
            <a:r>
              <a:rPr lang="en-US" sz="23527">
                <a:solidFill>
                  <a:srgbClr val="FFFFFF"/>
                </a:solidFill>
                <a:latin typeface="Ara Hamah Alfidaa"/>
              </a:rPr>
              <a:t>Q&amp;a</a:t>
            </a:r>
          </a:p>
        </p:txBody>
      </p:sp>
      <p:sp>
        <p:nvSpPr>
          <p:cNvPr name="TextBox 5" id="5"/>
          <p:cNvSpPr txBox="true"/>
          <p:nvPr/>
        </p:nvSpPr>
        <p:spPr>
          <a:xfrm rot="0">
            <a:off x="1569235" y="3662045"/>
            <a:ext cx="8066022" cy="5467986"/>
          </a:xfrm>
          <a:prstGeom prst="rect">
            <a:avLst/>
          </a:prstGeom>
        </p:spPr>
        <p:txBody>
          <a:bodyPr anchor="t" rtlCol="false" tIns="0" lIns="0" bIns="0" rIns="0">
            <a:spAutoFit/>
          </a:bodyPr>
          <a:lstStyle/>
          <a:p>
            <a:pPr>
              <a:lnSpc>
                <a:spcPts val="5739"/>
              </a:lnSpc>
            </a:pPr>
            <a:r>
              <a:rPr lang="en-US" sz="4099" spc="32">
                <a:solidFill>
                  <a:srgbClr val="FFFFFF"/>
                </a:solidFill>
                <a:latin typeface="TT Chocolates"/>
              </a:rPr>
              <a:t>Please feel free to express your thoughts, pose questions, or join in a discussion on the ethical aspects of AI.</a:t>
            </a:r>
          </a:p>
          <a:p>
            <a:pPr>
              <a:lnSpc>
                <a:spcPts val="5739"/>
              </a:lnSpc>
            </a:pPr>
          </a:p>
          <a:p>
            <a:pPr>
              <a:lnSpc>
                <a:spcPts val="5739"/>
              </a:lnSpc>
            </a:pPr>
          </a:p>
          <a:p>
            <a:pPr>
              <a:lnSpc>
                <a:spcPts val="3359"/>
              </a:lnSpc>
            </a:pPr>
            <a:r>
              <a:rPr lang="en-US" sz="2400" spc="19">
                <a:solidFill>
                  <a:srgbClr val="FFFFFF"/>
                </a:solidFill>
                <a:latin typeface="TT Chocolates"/>
              </a:rPr>
              <a:t>Connect me on LinkedIn:</a:t>
            </a:r>
          </a:p>
          <a:p>
            <a:pPr>
              <a:lnSpc>
                <a:spcPts val="5739"/>
              </a:lnSpc>
              <a:spcBef>
                <a:spcPct val="0"/>
              </a:spcBef>
            </a:pPr>
            <a:r>
              <a:rPr lang="en-US" sz="4099" spc="32" u="sng">
                <a:solidFill>
                  <a:srgbClr val="FFFFFF"/>
                </a:solidFill>
                <a:latin typeface="TT Chocolates"/>
                <a:hlinkClick r:id="rId4" tooltip="https://www.linkedin.com/in/tinkvu/"/>
              </a:rPr>
              <a:t>Rinshad Choorappara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3321035" y="2833631"/>
            <a:ext cx="11645930" cy="1320721"/>
          </a:xfrm>
          <a:prstGeom prst="rect">
            <a:avLst/>
          </a:prstGeom>
        </p:spPr>
        <p:txBody>
          <a:bodyPr anchor="t" rtlCol="false" tIns="0" lIns="0" bIns="0" rIns="0">
            <a:spAutoFit/>
          </a:bodyPr>
          <a:lstStyle/>
          <a:p>
            <a:pPr algn="ctr">
              <a:lnSpc>
                <a:spcPts val="7876"/>
              </a:lnSpc>
            </a:pPr>
            <a:r>
              <a:rPr lang="en-US" sz="14861">
                <a:solidFill>
                  <a:srgbClr val="FFFFFF"/>
                </a:solidFill>
                <a:latin typeface="Ara Hamah Alfidaa"/>
              </a:rPr>
              <a:t>ethics</a:t>
            </a:r>
          </a:p>
        </p:txBody>
      </p:sp>
      <p:sp>
        <p:nvSpPr>
          <p:cNvPr name="TextBox 5" id="5"/>
          <p:cNvSpPr txBox="true"/>
          <p:nvPr/>
        </p:nvSpPr>
        <p:spPr>
          <a:xfrm rot="0">
            <a:off x="2691013" y="5067300"/>
            <a:ext cx="12905974" cy="3478530"/>
          </a:xfrm>
          <a:prstGeom prst="rect">
            <a:avLst/>
          </a:prstGeom>
        </p:spPr>
        <p:txBody>
          <a:bodyPr anchor="t" rtlCol="false" tIns="0" lIns="0" bIns="0" rIns="0">
            <a:spAutoFit/>
          </a:bodyPr>
          <a:lstStyle/>
          <a:p>
            <a:pPr algn="ctr">
              <a:lnSpc>
                <a:spcPts val="4620"/>
              </a:lnSpc>
              <a:spcBef>
                <a:spcPct val="0"/>
              </a:spcBef>
            </a:pPr>
            <a:r>
              <a:rPr lang="en-US" sz="3300" spc="26">
                <a:solidFill>
                  <a:srgbClr val="FFFFFF"/>
                </a:solidFill>
                <a:latin typeface="TT Chocolates"/>
              </a:rPr>
              <a:t>Ethics refers to the moral principles and values that guide human behavior, distinguishing between right and wrong. It provides a framework for individuals and societies to make decisions that are fair, just, and considerate of the well-being of others. Ethical principles shape our actions, interactions, and decisions, fostering a sense of responsibility and accountability in various aspects of life.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2308915" y="-8391979"/>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TextBox 5" id="5"/>
          <p:cNvSpPr txBox="true"/>
          <p:nvPr/>
        </p:nvSpPr>
        <p:spPr>
          <a:xfrm rot="0">
            <a:off x="2535734" y="3519802"/>
            <a:ext cx="13216533" cy="3666496"/>
          </a:xfrm>
          <a:prstGeom prst="rect">
            <a:avLst/>
          </a:prstGeom>
        </p:spPr>
        <p:txBody>
          <a:bodyPr anchor="t" rtlCol="false" tIns="0" lIns="0" bIns="0" rIns="0">
            <a:spAutoFit/>
          </a:bodyPr>
          <a:lstStyle/>
          <a:p>
            <a:pPr algn="ctr">
              <a:lnSpc>
                <a:spcPts val="13894"/>
              </a:lnSpc>
            </a:pPr>
            <a:r>
              <a:rPr lang="en-US" sz="15268">
                <a:solidFill>
                  <a:srgbClr val="E2F1FF"/>
                </a:solidFill>
                <a:latin typeface="Ara Hamah Alfidaa"/>
              </a:rPr>
              <a:t>What if there are no ethics in ai?</a:t>
            </a:r>
          </a:p>
        </p:txBody>
      </p:sp>
      <p:sp>
        <p:nvSpPr>
          <p:cNvPr name="Freeform 6" id="6"/>
          <p:cNvSpPr/>
          <p:nvPr/>
        </p:nvSpPr>
        <p:spPr>
          <a:xfrm flipH="true" flipV="false" rot="-607588">
            <a:off x="-2078383" y="216595"/>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2308915" y="-8391979"/>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TextBox 5" id="5"/>
          <p:cNvSpPr txBox="true"/>
          <p:nvPr/>
        </p:nvSpPr>
        <p:spPr>
          <a:xfrm rot="0">
            <a:off x="2535734" y="3525611"/>
            <a:ext cx="13216533" cy="4271010"/>
          </a:xfrm>
          <a:prstGeom prst="rect">
            <a:avLst/>
          </a:prstGeom>
        </p:spPr>
        <p:txBody>
          <a:bodyPr anchor="t" rtlCol="false" tIns="0" lIns="0" bIns="0" rIns="0">
            <a:spAutoFit/>
          </a:bodyPr>
          <a:lstStyle/>
          <a:p>
            <a:pPr algn="ctr">
              <a:lnSpc>
                <a:spcPts val="10920"/>
              </a:lnSpc>
            </a:pPr>
            <a:r>
              <a:rPr lang="en-US" sz="12000">
                <a:solidFill>
                  <a:srgbClr val="E2F1FF"/>
                </a:solidFill>
                <a:latin typeface="Ara Hamah Alfidaa"/>
              </a:rPr>
              <a:t>what if the iq of machines become the same as humans?</a:t>
            </a:r>
          </a:p>
        </p:txBody>
      </p:sp>
      <p:sp>
        <p:nvSpPr>
          <p:cNvPr name="Freeform 6" id="6"/>
          <p:cNvSpPr/>
          <p:nvPr/>
        </p:nvSpPr>
        <p:spPr>
          <a:xfrm flipH="true" flipV="false" rot="-607588">
            <a:off x="-2078383" y="216595"/>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2308915" y="-8391979"/>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837912" y="3288996"/>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TextBox 5" id="5"/>
          <p:cNvSpPr txBox="true"/>
          <p:nvPr/>
        </p:nvSpPr>
        <p:spPr>
          <a:xfrm rot="0">
            <a:off x="2535734" y="3519802"/>
            <a:ext cx="13216533" cy="3666496"/>
          </a:xfrm>
          <a:prstGeom prst="rect">
            <a:avLst/>
          </a:prstGeom>
        </p:spPr>
        <p:txBody>
          <a:bodyPr anchor="t" rtlCol="false" tIns="0" lIns="0" bIns="0" rIns="0">
            <a:spAutoFit/>
          </a:bodyPr>
          <a:lstStyle/>
          <a:p>
            <a:pPr algn="ctr">
              <a:lnSpc>
                <a:spcPts val="13894"/>
              </a:lnSpc>
            </a:pPr>
            <a:r>
              <a:rPr lang="en-US" sz="15268">
                <a:solidFill>
                  <a:srgbClr val="E2F1FF"/>
                </a:solidFill>
                <a:latin typeface="Ara Hamah Alfidaa"/>
              </a:rPr>
              <a:t>What will be the future of ai?</a:t>
            </a:r>
          </a:p>
        </p:txBody>
      </p:sp>
      <p:sp>
        <p:nvSpPr>
          <p:cNvPr name="Freeform 6" id="6"/>
          <p:cNvSpPr/>
          <p:nvPr/>
        </p:nvSpPr>
        <p:spPr>
          <a:xfrm flipH="true" flipV="false" rot="-607588">
            <a:off x="-2078383" y="216595"/>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299" t="-4825" r="-11053" b="-6527"/>
            </a:stretch>
          </a:blipFill>
        </p:spPr>
      </p:sp>
      <p:sp>
        <p:nvSpPr>
          <p:cNvPr name="TextBox 4" id="4"/>
          <p:cNvSpPr txBox="true"/>
          <p:nvPr/>
        </p:nvSpPr>
        <p:spPr>
          <a:xfrm rot="0">
            <a:off x="1320195" y="3656647"/>
            <a:ext cx="12905974" cy="2897505"/>
          </a:xfrm>
          <a:prstGeom prst="rect">
            <a:avLst/>
          </a:prstGeom>
        </p:spPr>
        <p:txBody>
          <a:bodyPr anchor="t" rtlCol="false" tIns="0" lIns="0" bIns="0" rIns="0">
            <a:spAutoFit/>
          </a:bodyPr>
          <a:lstStyle/>
          <a:p>
            <a:pPr>
              <a:lnSpc>
                <a:spcPts val="4620"/>
              </a:lnSpc>
            </a:pPr>
            <a:r>
              <a:rPr lang="en-US" sz="3300" spc="26">
                <a:solidFill>
                  <a:srgbClr val="FFFFFF"/>
                </a:solidFill>
                <a:latin typeface="TT Chocolates"/>
              </a:rPr>
              <a:t>We will be discussing all dimensions of Artificial Intelligence in this presentation. </a:t>
            </a:r>
          </a:p>
          <a:p>
            <a:pPr>
              <a:lnSpc>
                <a:spcPts val="4620"/>
              </a:lnSpc>
              <a:spcBef>
                <a:spcPct val="0"/>
              </a:spcBef>
            </a:pPr>
            <a:r>
              <a:rPr lang="en-US" sz="3300" spc="26">
                <a:solidFill>
                  <a:srgbClr val="FFFFFF"/>
                </a:solidFill>
                <a:latin typeface="TT Chocolates"/>
              </a:rPr>
              <a:t>AI has automated a lot of tasks. It has made each and every daily tasks more simple and efficient. But we all have missed many concerns on this evolving and booming AI world.</a:t>
            </a:r>
          </a:p>
        </p:txBody>
      </p:sp>
      <p:sp>
        <p:nvSpPr>
          <p:cNvPr name="Freeform 5" id="5"/>
          <p:cNvSpPr/>
          <p:nvPr/>
        </p:nvSpPr>
        <p:spPr>
          <a:xfrm flipH="false" flipV="false" rot="0">
            <a:off x="1320195" y="7289487"/>
            <a:ext cx="5819919" cy="1111076"/>
          </a:xfrm>
          <a:custGeom>
            <a:avLst/>
            <a:gdLst/>
            <a:ahLst/>
            <a:cxnLst/>
            <a:rect r="r" b="b" t="t" l="l"/>
            <a:pathLst>
              <a:path h="1111076" w="5819919">
                <a:moveTo>
                  <a:pt x="0" y="0"/>
                </a:moveTo>
                <a:lnTo>
                  <a:pt x="5819919" y="0"/>
                </a:lnTo>
                <a:lnTo>
                  <a:pt x="5819919" y="1111076"/>
                </a:lnTo>
                <a:lnTo>
                  <a:pt x="0" y="1111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7397535"/>
            <a:ext cx="5566251" cy="766079"/>
          </a:xfrm>
          <a:prstGeom prst="rect">
            <a:avLst/>
          </a:prstGeom>
        </p:spPr>
        <p:txBody>
          <a:bodyPr anchor="t" rtlCol="false" tIns="0" lIns="0" bIns="0" rIns="0">
            <a:spAutoFit/>
          </a:bodyPr>
          <a:lstStyle/>
          <a:p>
            <a:pPr algn="ctr">
              <a:lnSpc>
                <a:spcPts val="6297"/>
              </a:lnSpc>
            </a:pPr>
            <a:r>
              <a:rPr lang="en-US" sz="4498" spc="391">
                <a:solidFill>
                  <a:srgbClr val="232E54"/>
                </a:solidFill>
                <a:latin typeface="Tek Tall Arabic Bold"/>
              </a:rPr>
              <a:t>Let’s start!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name="Freeform 3" id="3"/>
          <p:cNvSpPr/>
          <p:nvPr/>
        </p:nvSpPr>
        <p:spPr>
          <a:xfrm flipH="false" flipV="false" rot="4195132">
            <a:off x="-1502849" y="-2466871"/>
            <a:ext cx="26931805" cy="19128889"/>
          </a:xfrm>
          <a:custGeom>
            <a:avLst/>
            <a:gdLst/>
            <a:ahLst/>
            <a:cxnLst/>
            <a:rect r="r" b="b" t="t" l="l"/>
            <a:pathLst>
              <a:path h="19128889" w="26931805">
                <a:moveTo>
                  <a:pt x="0" y="0"/>
                </a:moveTo>
                <a:lnTo>
                  <a:pt x="26931805" y="0"/>
                </a:lnTo>
                <a:lnTo>
                  <a:pt x="26931805" y="19128889"/>
                </a:lnTo>
                <a:lnTo>
                  <a:pt x="0" y="19128889"/>
                </a:lnTo>
                <a:lnTo>
                  <a:pt x="0" y="0"/>
                </a:lnTo>
                <a:close/>
              </a:path>
            </a:pathLst>
          </a:custGeom>
          <a:blipFill>
            <a:blip r:embed="rId3">
              <a:alphaModFix amt="53000"/>
            </a:blip>
            <a:stretch>
              <a:fillRect l="0" t="0" r="0" b="0"/>
            </a:stretch>
          </a:blipFill>
        </p:spPr>
      </p:sp>
      <p:sp>
        <p:nvSpPr>
          <p:cNvPr name="TextBox 4" id="4"/>
          <p:cNvSpPr txBox="true"/>
          <p:nvPr/>
        </p:nvSpPr>
        <p:spPr>
          <a:xfrm rot="0">
            <a:off x="1699277" y="781050"/>
            <a:ext cx="10558576" cy="2076450"/>
          </a:xfrm>
          <a:prstGeom prst="rect">
            <a:avLst/>
          </a:prstGeom>
        </p:spPr>
        <p:txBody>
          <a:bodyPr anchor="t" rtlCol="false" tIns="0" lIns="0" bIns="0" rIns="0">
            <a:spAutoFit/>
          </a:bodyPr>
          <a:lstStyle/>
          <a:p>
            <a:pPr>
              <a:lnSpc>
                <a:spcPts val="16800"/>
              </a:lnSpc>
            </a:pPr>
            <a:r>
              <a:rPr lang="en-US" sz="12000" spc="204">
                <a:solidFill>
                  <a:srgbClr val="FFFFFF"/>
                </a:solidFill>
                <a:latin typeface="Ara Hamah Alfidaa"/>
              </a:rPr>
              <a:t>AI revolution</a:t>
            </a:r>
          </a:p>
        </p:txBody>
      </p:sp>
      <p:grpSp>
        <p:nvGrpSpPr>
          <p:cNvPr name="Group 5" id="5"/>
          <p:cNvGrpSpPr/>
          <p:nvPr/>
        </p:nvGrpSpPr>
        <p:grpSpPr>
          <a:xfrm rot="0">
            <a:off x="867823" y="2857500"/>
            <a:ext cx="996698" cy="1498073"/>
            <a:chOff x="0" y="0"/>
            <a:chExt cx="1328931" cy="1997430"/>
          </a:xfrm>
        </p:grpSpPr>
        <p:sp>
          <p:nvSpPr>
            <p:cNvPr name="Freeform 6" id="6"/>
            <p:cNvSpPr/>
            <p:nvPr/>
          </p:nvSpPr>
          <p:spPr>
            <a:xfrm flipH="false" flipV="false" rot="-5400000">
              <a:off x="-108169" y="380125"/>
              <a:ext cx="1545269" cy="1328931"/>
            </a:xfrm>
            <a:custGeom>
              <a:avLst/>
              <a:gdLst/>
              <a:ahLst/>
              <a:cxnLst/>
              <a:rect r="r" b="b" t="t" l="l"/>
              <a:pathLst>
                <a:path h="1328931" w="1545269">
                  <a:moveTo>
                    <a:pt x="0" y="0"/>
                  </a:moveTo>
                  <a:lnTo>
                    <a:pt x="1545269" y="0"/>
                  </a:lnTo>
                  <a:lnTo>
                    <a:pt x="1545269" y="1328931"/>
                  </a:lnTo>
                  <a:lnTo>
                    <a:pt x="0" y="1328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200025"/>
              <a:ext cx="1286762" cy="2197455"/>
            </a:xfrm>
            <a:prstGeom prst="rect">
              <a:avLst/>
            </a:prstGeom>
          </p:spPr>
          <p:txBody>
            <a:bodyPr anchor="t" rtlCol="false" tIns="0" lIns="0" bIns="0" rIns="0">
              <a:spAutoFit/>
            </a:bodyPr>
            <a:lstStyle/>
            <a:p>
              <a:pPr algn="ctr">
                <a:lnSpc>
                  <a:spcPts val="13818"/>
                </a:lnSpc>
              </a:pPr>
              <a:r>
                <a:rPr lang="en-US" sz="9870">
                  <a:solidFill>
                    <a:srgbClr val="374F90"/>
                  </a:solidFill>
                  <a:latin typeface="Ara Hamah Alfidaa"/>
                </a:rPr>
                <a:t>1</a:t>
              </a:r>
            </a:p>
          </p:txBody>
        </p:sp>
      </p:grpSp>
      <p:grpSp>
        <p:nvGrpSpPr>
          <p:cNvPr name="Group 8" id="8"/>
          <p:cNvGrpSpPr/>
          <p:nvPr/>
        </p:nvGrpSpPr>
        <p:grpSpPr>
          <a:xfrm rot="0">
            <a:off x="867823" y="4369118"/>
            <a:ext cx="996698" cy="1498073"/>
            <a:chOff x="0" y="0"/>
            <a:chExt cx="1328931" cy="1997430"/>
          </a:xfrm>
        </p:grpSpPr>
        <p:sp>
          <p:nvSpPr>
            <p:cNvPr name="Freeform 9" id="9"/>
            <p:cNvSpPr/>
            <p:nvPr/>
          </p:nvSpPr>
          <p:spPr>
            <a:xfrm flipH="false" flipV="false" rot="-5400000">
              <a:off x="-108169" y="380125"/>
              <a:ext cx="1545269" cy="1328931"/>
            </a:xfrm>
            <a:custGeom>
              <a:avLst/>
              <a:gdLst/>
              <a:ahLst/>
              <a:cxnLst/>
              <a:rect r="r" b="b" t="t" l="l"/>
              <a:pathLst>
                <a:path h="1328931" w="1545269">
                  <a:moveTo>
                    <a:pt x="0" y="0"/>
                  </a:moveTo>
                  <a:lnTo>
                    <a:pt x="1545269" y="0"/>
                  </a:lnTo>
                  <a:lnTo>
                    <a:pt x="1545269" y="1328931"/>
                  </a:lnTo>
                  <a:lnTo>
                    <a:pt x="0" y="1328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200025"/>
              <a:ext cx="1286762" cy="2197455"/>
            </a:xfrm>
            <a:prstGeom prst="rect">
              <a:avLst/>
            </a:prstGeom>
          </p:spPr>
          <p:txBody>
            <a:bodyPr anchor="t" rtlCol="false" tIns="0" lIns="0" bIns="0" rIns="0">
              <a:spAutoFit/>
            </a:bodyPr>
            <a:lstStyle/>
            <a:p>
              <a:pPr algn="ctr">
                <a:lnSpc>
                  <a:spcPts val="13818"/>
                </a:lnSpc>
              </a:pPr>
              <a:r>
                <a:rPr lang="en-US" sz="9870">
                  <a:solidFill>
                    <a:srgbClr val="374F90"/>
                  </a:solidFill>
                  <a:latin typeface="Ara Hamah Alfidaa"/>
                </a:rPr>
                <a:t>2</a:t>
              </a:r>
            </a:p>
          </p:txBody>
        </p:sp>
      </p:grpSp>
      <p:grpSp>
        <p:nvGrpSpPr>
          <p:cNvPr name="Group 11" id="11"/>
          <p:cNvGrpSpPr/>
          <p:nvPr/>
        </p:nvGrpSpPr>
        <p:grpSpPr>
          <a:xfrm rot="0">
            <a:off x="896855" y="5867191"/>
            <a:ext cx="996698" cy="1498073"/>
            <a:chOff x="0" y="0"/>
            <a:chExt cx="1328931" cy="1997430"/>
          </a:xfrm>
        </p:grpSpPr>
        <p:sp>
          <p:nvSpPr>
            <p:cNvPr name="Freeform 12" id="12"/>
            <p:cNvSpPr/>
            <p:nvPr/>
          </p:nvSpPr>
          <p:spPr>
            <a:xfrm flipH="false" flipV="false" rot="-5400000">
              <a:off x="-108169" y="380125"/>
              <a:ext cx="1545269" cy="1328931"/>
            </a:xfrm>
            <a:custGeom>
              <a:avLst/>
              <a:gdLst/>
              <a:ahLst/>
              <a:cxnLst/>
              <a:rect r="r" b="b" t="t" l="l"/>
              <a:pathLst>
                <a:path h="1328931" w="1545269">
                  <a:moveTo>
                    <a:pt x="0" y="0"/>
                  </a:moveTo>
                  <a:lnTo>
                    <a:pt x="1545269" y="0"/>
                  </a:lnTo>
                  <a:lnTo>
                    <a:pt x="1545269" y="1328931"/>
                  </a:lnTo>
                  <a:lnTo>
                    <a:pt x="0" y="1328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0" y="-200025"/>
              <a:ext cx="1286762" cy="2197455"/>
            </a:xfrm>
            <a:prstGeom prst="rect">
              <a:avLst/>
            </a:prstGeom>
          </p:spPr>
          <p:txBody>
            <a:bodyPr anchor="t" rtlCol="false" tIns="0" lIns="0" bIns="0" rIns="0">
              <a:spAutoFit/>
            </a:bodyPr>
            <a:lstStyle/>
            <a:p>
              <a:pPr algn="ctr">
                <a:lnSpc>
                  <a:spcPts val="13818"/>
                </a:lnSpc>
              </a:pPr>
              <a:r>
                <a:rPr lang="en-US" sz="9870">
                  <a:solidFill>
                    <a:srgbClr val="374F90"/>
                  </a:solidFill>
                  <a:latin typeface="Ara Hamah Alfidaa"/>
                </a:rPr>
                <a:t>3</a:t>
              </a:r>
            </a:p>
          </p:txBody>
        </p:sp>
      </p:grpSp>
      <p:grpSp>
        <p:nvGrpSpPr>
          <p:cNvPr name="Group 14" id="14"/>
          <p:cNvGrpSpPr/>
          <p:nvPr/>
        </p:nvGrpSpPr>
        <p:grpSpPr>
          <a:xfrm rot="0">
            <a:off x="5629199" y="2857500"/>
            <a:ext cx="996698" cy="1498073"/>
            <a:chOff x="0" y="0"/>
            <a:chExt cx="1328931" cy="1997430"/>
          </a:xfrm>
        </p:grpSpPr>
        <p:sp>
          <p:nvSpPr>
            <p:cNvPr name="Freeform 15" id="15"/>
            <p:cNvSpPr/>
            <p:nvPr/>
          </p:nvSpPr>
          <p:spPr>
            <a:xfrm flipH="false" flipV="false" rot="-5400000">
              <a:off x="-108169" y="380125"/>
              <a:ext cx="1545269" cy="1328931"/>
            </a:xfrm>
            <a:custGeom>
              <a:avLst/>
              <a:gdLst/>
              <a:ahLst/>
              <a:cxnLst/>
              <a:rect r="r" b="b" t="t" l="l"/>
              <a:pathLst>
                <a:path h="1328931" w="1545269">
                  <a:moveTo>
                    <a:pt x="0" y="0"/>
                  </a:moveTo>
                  <a:lnTo>
                    <a:pt x="1545269" y="0"/>
                  </a:lnTo>
                  <a:lnTo>
                    <a:pt x="1545269" y="1328931"/>
                  </a:lnTo>
                  <a:lnTo>
                    <a:pt x="0" y="1328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0" y="-200025"/>
              <a:ext cx="1286762" cy="2197455"/>
            </a:xfrm>
            <a:prstGeom prst="rect">
              <a:avLst/>
            </a:prstGeom>
          </p:spPr>
          <p:txBody>
            <a:bodyPr anchor="t" rtlCol="false" tIns="0" lIns="0" bIns="0" rIns="0">
              <a:spAutoFit/>
            </a:bodyPr>
            <a:lstStyle/>
            <a:p>
              <a:pPr algn="ctr">
                <a:lnSpc>
                  <a:spcPts val="13818"/>
                </a:lnSpc>
              </a:pPr>
              <a:r>
                <a:rPr lang="en-US" sz="9870">
                  <a:solidFill>
                    <a:srgbClr val="374F90"/>
                  </a:solidFill>
                  <a:latin typeface="Ara Hamah Alfidaa"/>
                </a:rPr>
                <a:t>5</a:t>
              </a:r>
            </a:p>
          </p:txBody>
        </p:sp>
      </p:grpSp>
      <p:grpSp>
        <p:nvGrpSpPr>
          <p:cNvPr name="Group 17" id="17"/>
          <p:cNvGrpSpPr/>
          <p:nvPr/>
        </p:nvGrpSpPr>
        <p:grpSpPr>
          <a:xfrm rot="0">
            <a:off x="5629199" y="4369118"/>
            <a:ext cx="996698" cy="1498073"/>
            <a:chOff x="0" y="0"/>
            <a:chExt cx="1328931" cy="1997430"/>
          </a:xfrm>
        </p:grpSpPr>
        <p:sp>
          <p:nvSpPr>
            <p:cNvPr name="Freeform 18" id="18"/>
            <p:cNvSpPr/>
            <p:nvPr/>
          </p:nvSpPr>
          <p:spPr>
            <a:xfrm flipH="false" flipV="false" rot="-5400000">
              <a:off x="-108169" y="380125"/>
              <a:ext cx="1545269" cy="1328931"/>
            </a:xfrm>
            <a:custGeom>
              <a:avLst/>
              <a:gdLst/>
              <a:ahLst/>
              <a:cxnLst/>
              <a:rect r="r" b="b" t="t" l="l"/>
              <a:pathLst>
                <a:path h="1328931" w="1545269">
                  <a:moveTo>
                    <a:pt x="0" y="0"/>
                  </a:moveTo>
                  <a:lnTo>
                    <a:pt x="1545269" y="0"/>
                  </a:lnTo>
                  <a:lnTo>
                    <a:pt x="1545269" y="1328931"/>
                  </a:lnTo>
                  <a:lnTo>
                    <a:pt x="0" y="1328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0" y="-200025"/>
              <a:ext cx="1286762" cy="2197455"/>
            </a:xfrm>
            <a:prstGeom prst="rect">
              <a:avLst/>
            </a:prstGeom>
          </p:spPr>
          <p:txBody>
            <a:bodyPr anchor="t" rtlCol="false" tIns="0" lIns="0" bIns="0" rIns="0">
              <a:spAutoFit/>
            </a:bodyPr>
            <a:lstStyle/>
            <a:p>
              <a:pPr algn="ctr">
                <a:lnSpc>
                  <a:spcPts val="13818"/>
                </a:lnSpc>
              </a:pPr>
              <a:r>
                <a:rPr lang="en-US" sz="9870">
                  <a:solidFill>
                    <a:srgbClr val="374F90"/>
                  </a:solidFill>
                  <a:latin typeface="Ara Hamah Alfidaa"/>
                </a:rPr>
                <a:t>6</a:t>
              </a:r>
            </a:p>
          </p:txBody>
        </p:sp>
      </p:grpSp>
      <p:grpSp>
        <p:nvGrpSpPr>
          <p:cNvPr name="Group 20" id="20"/>
          <p:cNvGrpSpPr/>
          <p:nvPr/>
        </p:nvGrpSpPr>
        <p:grpSpPr>
          <a:xfrm rot="0">
            <a:off x="5658231" y="5867191"/>
            <a:ext cx="996698" cy="1498073"/>
            <a:chOff x="0" y="0"/>
            <a:chExt cx="1328931" cy="1997430"/>
          </a:xfrm>
        </p:grpSpPr>
        <p:sp>
          <p:nvSpPr>
            <p:cNvPr name="Freeform 21" id="21"/>
            <p:cNvSpPr/>
            <p:nvPr/>
          </p:nvSpPr>
          <p:spPr>
            <a:xfrm flipH="false" flipV="false" rot="-5400000">
              <a:off x="-108169" y="380125"/>
              <a:ext cx="1545269" cy="1328931"/>
            </a:xfrm>
            <a:custGeom>
              <a:avLst/>
              <a:gdLst/>
              <a:ahLst/>
              <a:cxnLst/>
              <a:rect r="r" b="b" t="t" l="l"/>
              <a:pathLst>
                <a:path h="1328931" w="1545269">
                  <a:moveTo>
                    <a:pt x="0" y="0"/>
                  </a:moveTo>
                  <a:lnTo>
                    <a:pt x="1545269" y="0"/>
                  </a:lnTo>
                  <a:lnTo>
                    <a:pt x="1545269" y="1328931"/>
                  </a:lnTo>
                  <a:lnTo>
                    <a:pt x="0" y="1328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0" y="-200025"/>
              <a:ext cx="1286762" cy="2197455"/>
            </a:xfrm>
            <a:prstGeom prst="rect">
              <a:avLst/>
            </a:prstGeom>
          </p:spPr>
          <p:txBody>
            <a:bodyPr anchor="t" rtlCol="false" tIns="0" lIns="0" bIns="0" rIns="0">
              <a:spAutoFit/>
            </a:bodyPr>
            <a:lstStyle/>
            <a:p>
              <a:pPr algn="ctr">
                <a:lnSpc>
                  <a:spcPts val="13818"/>
                </a:lnSpc>
              </a:pPr>
              <a:r>
                <a:rPr lang="en-US" sz="9870">
                  <a:solidFill>
                    <a:srgbClr val="374F90"/>
                  </a:solidFill>
                  <a:latin typeface="Ara Hamah Alfidaa"/>
                </a:rPr>
                <a:t>7</a:t>
              </a:r>
            </a:p>
          </p:txBody>
        </p:sp>
      </p:grpSp>
      <p:grpSp>
        <p:nvGrpSpPr>
          <p:cNvPr name="Group 23" id="23"/>
          <p:cNvGrpSpPr/>
          <p:nvPr/>
        </p:nvGrpSpPr>
        <p:grpSpPr>
          <a:xfrm rot="0">
            <a:off x="896855" y="7383305"/>
            <a:ext cx="996698" cy="1498073"/>
            <a:chOff x="0" y="0"/>
            <a:chExt cx="1328931" cy="1997430"/>
          </a:xfrm>
        </p:grpSpPr>
        <p:sp>
          <p:nvSpPr>
            <p:cNvPr name="Freeform 24" id="24"/>
            <p:cNvSpPr/>
            <p:nvPr/>
          </p:nvSpPr>
          <p:spPr>
            <a:xfrm flipH="false" flipV="false" rot="-5400000">
              <a:off x="-108169" y="380125"/>
              <a:ext cx="1545269" cy="1328931"/>
            </a:xfrm>
            <a:custGeom>
              <a:avLst/>
              <a:gdLst/>
              <a:ahLst/>
              <a:cxnLst/>
              <a:rect r="r" b="b" t="t" l="l"/>
              <a:pathLst>
                <a:path h="1328931" w="1545269">
                  <a:moveTo>
                    <a:pt x="0" y="0"/>
                  </a:moveTo>
                  <a:lnTo>
                    <a:pt x="1545269" y="0"/>
                  </a:lnTo>
                  <a:lnTo>
                    <a:pt x="1545269" y="1328931"/>
                  </a:lnTo>
                  <a:lnTo>
                    <a:pt x="0" y="1328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0" y="-200025"/>
              <a:ext cx="1286762" cy="2197455"/>
            </a:xfrm>
            <a:prstGeom prst="rect">
              <a:avLst/>
            </a:prstGeom>
          </p:spPr>
          <p:txBody>
            <a:bodyPr anchor="t" rtlCol="false" tIns="0" lIns="0" bIns="0" rIns="0">
              <a:spAutoFit/>
            </a:bodyPr>
            <a:lstStyle/>
            <a:p>
              <a:pPr algn="ctr">
                <a:lnSpc>
                  <a:spcPts val="13818"/>
                </a:lnSpc>
              </a:pPr>
              <a:r>
                <a:rPr lang="en-US" sz="9870">
                  <a:solidFill>
                    <a:srgbClr val="374F90"/>
                  </a:solidFill>
                  <a:latin typeface="Ara Hamah Alfidaa"/>
                </a:rPr>
                <a:t>4</a:t>
              </a:r>
            </a:p>
          </p:txBody>
        </p:sp>
      </p:grpSp>
      <p:grpSp>
        <p:nvGrpSpPr>
          <p:cNvPr name="Group 26" id="26"/>
          <p:cNvGrpSpPr/>
          <p:nvPr/>
        </p:nvGrpSpPr>
        <p:grpSpPr>
          <a:xfrm rot="0">
            <a:off x="5658231" y="7383305"/>
            <a:ext cx="996698" cy="1498073"/>
            <a:chOff x="0" y="0"/>
            <a:chExt cx="1328931" cy="1997430"/>
          </a:xfrm>
        </p:grpSpPr>
        <p:sp>
          <p:nvSpPr>
            <p:cNvPr name="Freeform 27" id="27"/>
            <p:cNvSpPr/>
            <p:nvPr/>
          </p:nvSpPr>
          <p:spPr>
            <a:xfrm flipH="false" flipV="false" rot="-5400000">
              <a:off x="-108169" y="380125"/>
              <a:ext cx="1545269" cy="1328931"/>
            </a:xfrm>
            <a:custGeom>
              <a:avLst/>
              <a:gdLst/>
              <a:ahLst/>
              <a:cxnLst/>
              <a:rect r="r" b="b" t="t" l="l"/>
              <a:pathLst>
                <a:path h="1328931" w="1545269">
                  <a:moveTo>
                    <a:pt x="0" y="0"/>
                  </a:moveTo>
                  <a:lnTo>
                    <a:pt x="1545269" y="0"/>
                  </a:lnTo>
                  <a:lnTo>
                    <a:pt x="1545269" y="1328931"/>
                  </a:lnTo>
                  <a:lnTo>
                    <a:pt x="0" y="1328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0" y="-200025"/>
              <a:ext cx="1286762" cy="2197455"/>
            </a:xfrm>
            <a:prstGeom prst="rect">
              <a:avLst/>
            </a:prstGeom>
          </p:spPr>
          <p:txBody>
            <a:bodyPr anchor="t" rtlCol="false" tIns="0" lIns="0" bIns="0" rIns="0">
              <a:spAutoFit/>
            </a:bodyPr>
            <a:lstStyle/>
            <a:p>
              <a:pPr algn="ctr">
                <a:lnSpc>
                  <a:spcPts val="13818"/>
                </a:lnSpc>
              </a:pPr>
              <a:r>
                <a:rPr lang="en-US" sz="9870">
                  <a:solidFill>
                    <a:srgbClr val="374F90"/>
                  </a:solidFill>
                  <a:latin typeface="Ara Hamah Alfidaa"/>
                </a:rPr>
                <a:t>8</a:t>
              </a:r>
            </a:p>
          </p:txBody>
        </p:sp>
      </p:grpSp>
      <p:sp>
        <p:nvSpPr>
          <p:cNvPr name="Freeform 29" id="29"/>
          <p:cNvSpPr/>
          <p:nvPr/>
        </p:nvSpPr>
        <p:spPr>
          <a:xfrm flipH="false" flipV="false" rot="0">
            <a:off x="10767503" y="1682189"/>
            <a:ext cx="6491797" cy="7706320"/>
          </a:xfrm>
          <a:custGeom>
            <a:avLst/>
            <a:gdLst/>
            <a:ahLst/>
            <a:cxnLst/>
            <a:rect r="r" b="b" t="t" l="l"/>
            <a:pathLst>
              <a:path h="7706320" w="6491797">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r:embed="rId7"/>
                </a:ext>
              </a:extLst>
            </a:blip>
            <a:stretch>
              <a:fillRect l="0" t="0" r="0" b="-95906"/>
            </a:stretch>
          </a:blipFill>
        </p:spPr>
      </p:sp>
      <p:sp>
        <p:nvSpPr>
          <p:cNvPr name="TextBox 30" id="30"/>
          <p:cNvSpPr txBox="true"/>
          <p:nvPr/>
        </p:nvSpPr>
        <p:spPr>
          <a:xfrm rot="0">
            <a:off x="2311889" y="3429688"/>
            <a:ext cx="2867799" cy="391796"/>
          </a:xfrm>
          <a:prstGeom prst="rect">
            <a:avLst/>
          </a:prstGeom>
        </p:spPr>
        <p:txBody>
          <a:bodyPr anchor="t" rtlCol="false" tIns="0" lIns="0" bIns="0" rIns="0">
            <a:spAutoFit/>
          </a:bodyPr>
          <a:lstStyle/>
          <a:p>
            <a:pPr>
              <a:lnSpc>
                <a:spcPts val="2973"/>
              </a:lnSpc>
            </a:pPr>
            <a:r>
              <a:rPr lang="en-US" sz="2831" spc="22">
                <a:solidFill>
                  <a:srgbClr val="FFFFFF"/>
                </a:solidFill>
                <a:latin typeface="TT Chocolates"/>
              </a:rPr>
              <a:t>Healthcare</a:t>
            </a:r>
          </a:p>
        </p:txBody>
      </p:sp>
      <p:sp>
        <p:nvSpPr>
          <p:cNvPr name="TextBox 31" id="31"/>
          <p:cNvSpPr txBox="true"/>
          <p:nvPr/>
        </p:nvSpPr>
        <p:spPr>
          <a:xfrm rot="0">
            <a:off x="2311889" y="4966652"/>
            <a:ext cx="2867799" cy="391796"/>
          </a:xfrm>
          <a:prstGeom prst="rect">
            <a:avLst/>
          </a:prstGeom>
        </p:spPr>
        <p:txBody>
          <a:bodyPr anchor="t" rtlCol="false" tIns="0" lIns="0" bIns="0" rIns="0">
            <a:spAutoFit/>
          </a:bodyPr>
          <a:lstStyle/>
          <a:p>
            <a:pPr>
              <a:lnSpc>
                <a:spcPts val="2973"/>
              </a:lnSpc>
            </a:pPr>
            <a:r>
              <a:rPr lang="en-US" sz="2831" spc="22">
                <a:solidFill>
                  <a:srgbClr val="FFFFFF"/>
                </a:solidFill>
                <a:latin typeface="TT Chocolates"/>
              </a:rPr>
              <a:t>Finance</a:t>
            </a:r>
          </a:p>
        </p:txBody>
      </p:sp>
      <p:sp>
        <p:nvSpPr>
          <p:cNvPr name="TextBox 32" id="32"/>
          <p:cNvSpPr txBox="true"/>
          <p:nvPr/>
        </p:nvSpPr>
        <p:spPr>
          <a:xfrm rot="0">
            <a:off x="2341992" y="6388587"/>
            <a:ext cx="2867799" cy="391796"/>
          </a:xfrm>
          <a:prstGeom prst="rect">
            <a:avLst/>
          </a:prstGeom>
        </p:spPr>
        <p:txBody>
          <a:bodyPr anchor="t" rtlCol="false" tIns="0" lIns="0" bIns="0" rIns="0">
            <a:spAutoFit/>
          </a:bodyPr>
          <a:lstStyle/>
          <a:p>
            <a:pPr>
              <a:lnSpc>
                <a:spcPts val="2973"/>
              </a:lnSpc>
            </a:pPr>
            <a:r>
              <a:rPr lang="en-US" sz="2831" spc="22">
                <a:solidFill>
                  <a:srgbClr val="FFFFFF"/>
                </a:solidFill>
                <a:latin typeface="TT Chocolates"/>
              </a:rPr>
              <a:t>Transportation</a:t>
            </a:r>
          </a:p>
        </p:txBody>
      </p:sp>
      <p:sp>
        <p:nvSpPr>
          <p:cNvPr name="TextBox 33" id="33"/>
          <p:cNvSpPr txBox="true"/>
          <p:nvPr/>
        </p:nvSpPr>
        <p:spPr>
          <a:xfrm rot="0">
            <a:off x="7073573" y="3429688"/>
            <a:ext cx="2867799" cy="391796"/>
          </a:xfrm>
          <a:prstGeom prst="rect">
            <a:avLst/>
          </a:prstGeom>
        </p:spPr>
        <p:txBody>
          <a:bodyPr anchor="t" rtlCol="false" tIns="0" lIns="0" bIns="0" rIns="0">
            <a:spAutoFit/>
          </a:bodyPr>
          <a:lstStyle/>
          <a:p>
            <a:pPr>
              <a:lnSpc>
                <a:spcPts val="2973"/>
              </a:lnSpc>
            </a:pPr>
            <a:r>
              <a:rPr lang="en-US" sz="2831" spc="22">
                <a:solidFill>
                  <a:srgbClr val="FFFFFF"/>
                </a:solidFill>
                <a:latin typeface="TT Chocolates"/>
              </a:rPr>
              <a:t>Education</a:t>
            </a:r>
          </a:p>
        </p:txBody>
      </p:sp>
      <p:sp>
        <p:nvSpPr>
          <p:cNvPr name="TextBox 34" id="34"/>
          <p:cNvSpPr txBox="true"/>
          <p:nvPr/>
        </p:nvSpPr>
        <p:spPr>
          <a:xfrm rot="0">
            <a:off x="7073265" y="4966652"/>
            <a:ext cx="2867799" cy="391796"/>
          </a:xfrm>
          <a:prstGeom prst="rect">
            <a:avLst/>
          </a:prstGeom>
        </p:spPr>
        <p:txBody>
          <a:bodyPr anchor="t" rtlCol="false" tIns="0" lIns="0" bIns="0" rIns="0">
            <a:spAutoFit/>
          </a:bodyPr>
          <a:lstStyle/>
          <a:p>
            <a:pPr>
              <a:lnSpc>
                <a:spcPts val="2973"/>
              </a:lnSpc>
            </a:pPr>
            <a:r>
              <a:rPr lang="en-US" sz="2831" spc="22">
                <a:solidFill>
                  <a:srgbClr val="FFFFFF"/>
                </a:solidFill>
                <a:latin typeface="TT Chocolates"/>
              </a:rPr>
              <a:t>Marketing</a:t>
            </a:r>
          </a:p>
        </p:txBody>
      </p:sp>
      <p:sp>
        <p:nvSpPr>
          <p:cNvPr name="TextBox 35" id="35"/>
          <p:cNvSpPr txBox="true"/>
          <p:nvPr/>
        </p:nvSpPr>
        <p:spPr>
          <a:xfrm rot="0">
            <a:off x="7073265" y="6294408"/>
            <a:ext cx="2867799" cy="767750"/>
          </a:xfrm>
          <a:prstGeom prst="rect">
            <a:avLst/>
          </a:prstGeom>
        </p:spPr>
        <p:txBody>
          <a:bodyPr anchor="t" rtlCol="false" tIns="0" lIns="0" bIns="0" rIns="0">
            <a:spAutoFit/>
          </a:bodyPr>
          <a:lstStyle/>
          <a:p>
            <a:pPr>
              <a:lnSpc>
                <a:spcPts val="2973"/>
              </a:lnSpc>
            </a:pPr>
            <a:r>
              <a:rPr lang="en-US" sz="2831" spc="22">
                <a:solidFill>
                  <a:srgbClr val="FFFFFF"/>
                </a:solidFill>
                <a:latin typeface="TT Chocolates"/>
              </a:rPr>
              <a:t>Retail &amp; eCommerce</a:t>
            </a:r>
          </a:p>
        </p:txBody>
      </p:sp>
      <p:sp>
        <p:nvSpPr>
          <p:cNvPr name="TextBox 36" id="36"/>
          <p:cNvSpPr txBox="true"/>
          <p:nvPr/>
        </p:nvSpPr>
        <p:spPr>
          <a:xfrm rot="0">
            <a:off x="2311889" y="7955493"/>
            <a:ext cx="2867799" cy="391796"/>
          </a:xfrm>
          <a:prstGeom prst="rect">
            <a:avLst/>
          </a:prstGeom>
        </p:spPr>
        <p:txBody>
          <a:bodyPr anchor="t" rtlCol="false" tIns="0" lIns="0" bIns="0" rIns="0">
            <a:spAutoFit/>
          </a:bodyPr>
          <a:lstStyle/>
          <a:p>
            <a:pPr>
              <a:lnSpc>
                <a:spcPts val="2973"/>
              </a:lnSpc>
            </a:pPr>
            <a:r>
              <a:rPr lang="en-US" sz="2831" spc="22">
                <a:solidFill>
                  <a:srgbClr val="FFFFFF"/>
                </a:solidFill>
                <a:latin typeface="TT Chocolates"/>
              </a:rPr>
              <a:t>Manufacturing</a:t>
            </a:r>
          </a:p>
        </p:txBody>
      </p:sp>
      <p:sp>
        <p:nvSpPr>
          <p:cNvPr name="TextBox 37" id="37"/>
          <p:cNvSpPr txBox="true"/>
          <p:nvPr/>
        </p:nvSpPr>
        <p:spPr>
          <a:xfrm rot="0">
            <a:off x="7131179" y="7955493"/>
            <a:ext cx="2867799" cy="391796"/>
          </a:xfrm>
          <a:prstGeom prst="rect">
            <a:avLst/>
          </a:prstGeom>
        </p:spPr>
        <p:txBody>
          <a:bodyPr anchor="t" rtlCol="false" tIns="0" lIns="0" bIns="0" rIns="0">
            <a:spAutoFit/>
          </a:bodyPr>
          <a:lstStyle/>
          <a:p>
            <a:pPr>
              <a:lnSpc>
                <a:spcPts val="2973"/>
              </a:lnSpc>
            </a:pPr>
            <a:r>
              <a:rPr lang="en-US" sz="2831" spc="22">
                <a:solidFill>
                  <a:srgbClr val="FFFFFF"/>
                </a:solidFill>
                <a:latin typeface="TT Chocolates"/>
              </a:rPr>
              <a:t>Jobs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DAF2q-oulLk</dc:identifier>
  <dcterms:modified xsi:type="dcterms:W3CDTF">2011-08-01T06:04:30Z</dcterms:modified>
  <cp:revision>1</cp:revision>
  <dc:title>EthicalDimensionsofAI</dc:title>
</cp:coreProperties>
</file>